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356" r:id="rId3"/>
    <p:sldId id="312" r:id="rId4"/>
    <p:sldId id="397" r:id="rId5"/>
    <p:sldId id="421" r:id="rId6"/>
    <p:sldId id="426" r:id="rId7"/>
    <p:sldId id="422" r:id="rId8"/>
    <p:sldId id="424" r:id="rId9"/>
    <p:sldId id="324" r:id="rId10"/>
    <p:sldId id="425" r:id="rId11"/>
    <p:sldId id="420" r:id="rId12"/>
    <p:sldId id="427" r:id="rId13"/>
    <p:sldId id="340" r:id="rId14"/>
    <p:sldId id="392" r:id="rId15"/>
    <p:sldId id="428" r:id="rId16"/>
    <p:sldId id="430" r:id="rId17"/>
    <p:sldId id="429" r:id="rId18"/>
    <p:sldId id="432" r:id="rId19"/>
    <p:sldId id="395" r:id="rId20"/>
    <p:sldId id="393" r:id="rId21"/>
    <p:sldId id="418" r:id="rId22"/>
    <p:sldId id="402" r:id="rId23"/>
    <p:sldId id="349" r:id="rId24"/>
    <p:sldId id="403" r:id="rId25"/>
    <p:sldId id="405" r:id="rId26"/>
    <p:sldId id="419" r:id="rId27"/>
    <p:sldId id="315" r:id="rId28"/>
    <p:sldId id="385" r:id="rId29"/>
    <p:sldId id="301" r:id="rId30"/>
    <p:sldId id="316" r:id="rId31"/>
    <p:sldId id="404" r:id="rId32"/>
    <p:sldId id="407" r:id="rId33"/>
    <p:sldId id="321" r:id="rId34"/>
    <p:sldId id="260" r:id="rId35"/>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4660"/>
  </p:normalViewPr>
  <p:slideViewPr>
    <p:cSldViewPr snapToGrid="0">
      <p:cViewPr varScale="1">
        <p:scale>
          <a:sx n="121" d="100"/>
          <a:sy n="121" d="100"/>
        </p:scale>
        <p:origin x="768" y="91"/>
      </p:cViewPr>
      <p:guideLst>
        <p:guide orient="horz" pos="2160"/>
        <p:guide pos="3840"/>
      </p:guideLst>
    </p:cSldViewPr>
  </p:slideViewPr>
  <p:notesTextViewPr>
    <p:cViewPr>
      <p:scale>
        <a:sx n="1" d="1"/>
        <a:sy n="1" d="1"/>
      </p:scale>
      <p:origin x="0" y="0"/>
    </p:cViewPr>
  </p:notesTextViewPr>
  <p:sorterViewPr>
    <p:cViewPr>
      <p:scale>
        <a:sx n="100" d="100"/>
        <a:sy n="100" d="100"/>
      </p:scale>
      <p:origin x="0" y="-52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4E9C1-BC9E-4371-A6CF-0B87CB3071B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6B4EB73-9634-4FBB-AC68-5EFC1C485C87}">
      <dgm:prSet/>
      <dgm:spPr/>
      <dgm:t>
        <a:bodyPr/>
        <a:lstStyle/>
        <a:p>
          <a:r>
            <a:rPr lang="en-US" dirty="0"/>
            <a:t>Extraction hood upgrade</a:t>
          </a:r>
        </a:p>
      </dgm:t>
    </dgm:pt>
    <dgm:pt modelId="{9A937789-7804-48C0-867A-B027F7A0D028}" type="parTrans" cxnId="{44D39234-6762-4A3A-9C10-DD8891F4E7DF}">
      <dgm:prSet/>
      <dgm:spPr/>
      <dgm:t>
        <a:bodyPr/>
        <a:lstStyle/>
        <a:p>
          <a:endParaRPr lang="en-US"/>
        </a:p>
      </dgm:t>
    </dgm:pt>
    <dgm:pt modelId="{A790F264-1346-4229-9554-F933F33C923F}" type="sibTrans" cxnId="{44D39234-6762-4A3A-9C10-DD8891F4E7DF}">
      <dgm:prSet/>
      <dgm:spPr/>
      <dgm:t>
        <a:bodyPr/>
        <a:lstStyle/>
        <a:p>
          <a:endParaRPr lang="en-US"/>
        </a:p>
      </dgm:t>
    </dgm:pt>
    <dgm:pt modelId="{8AD56855-1618-40A2-9C74-F9678B9DE026}">
      <dgm:prSet/>
      <dgm:spPr/>
      <dgm:t>
        <a:bodyPr/>
        <a:lstStyle/>
        <a:p>
          <a:r>
            <a:rPr lang="en-US"/>
            <a:t>Replacement dishwasher</a:t>
          </a:r>
        </a:p>
      </dgm:t>
    </dgm:pt>
    <dgm:pt modelId="{34F5B0B6-F2DB-4161-B35B-455696FFD6BF}" type="parTrans" cxnId="{67754084-2843-4BC4-87E8-4A73588FBB76}">
      <dgm:prSet/>
      <dgm:spPr/>
      <dgm:t>
        <a:bodyPr/>
        <a:lstStyle/>
        <a:p>
          <a:endParaRPr lang="en-US"/>
        </a:p>
      </dgm:t>
    </dgm:pt>
    <dgm:pt modelId="{668034C0-31A9-4CB9-B9F9-CCF939A74197}" type="sibTrans" cxnId="{67754084-2843-4BC4-87E8-4A73588FBB76}">
      <dgm:prSet/>
      <dgm:spPr/>
      <dgm:t>
        <a:bodyPr/>
        <a:lstStyle/>
        <a:p>
          <a:endParaRPr lang="en-US"/>
        </a:p>
      </dgm:t>
    </dgm:pt>
    <dgm:pt modelId="{358BCD73-8E52-4AB1-B8B9-55154EDDB137}">
      <dgm:prSet/>
      <dgm:spPr/>
      <dgm:t>
        <a:bodyPr/>
        <a:lstStyle/>
        <a:p>
          <a:r>
            <a:rPr lang="en-US" dirty="0"/>
            <a:t>Replacement countertop fridge</a:t>
          </a:r>
        </a:p>
      </dgm:t>
    </dgm:pt>
    <dgm:pt modelId="{50634D38-5178-4830-A017-2E97214EB171}" type="parTrans" cxnId="{4A9A1C00-E5B9-4D27-B073-897299A59342}">
      <dgm:prSet/>
      <dgm:spPr/>
      <dgm:t>
        <a:bodyPr/>
        <a:lstStyle/>
        <a:p>
          <a:endParaRPr lang="en-US"/>
        </a:p>
      </dgm:t>
    </dgm:pt>
    <dgm:pt modelId="{0F9EACA8-B936-43FD-ABC5-F31EAAFBEACD}" type="sibTrans" cxnId="{4A9A1C00-E5B9-4D27-B073-897299A59342}">
      <dgm:prSet/>
      <dgm:spPr/>
      <dgm:t>
        <a:bodyPr/>
        <a:lstStyle/>
        <a:p>
          <a:endParaRPr lang="en-US"/>
        </a:p>
      </dgm:t>
    </dgm:pt>
    <dgm:pt modelId="{C197E3DB-1FC8-4872-8CA2-37298D9A6494}">
      <dgm:prSet/>
      <dgm:spPr/>
      <dgm:t>
        <a:bodyPr/>
        <a:lstStyle/>
        <a:p>
          <a:r>
            <a:rPr lang="en-US"/>
            <a:t>Replacement deep fat fryer</a:t>
          </a:r>
        </a:p>
      </dgm:t>
    </dgm:pt>
    <dgm:pt modelId="{BBB2AF43-6EB0-41FC-8BE7-2A00E9E10C25}" type="parTrans" cxnId="{A35E6A2B-974B-4AAC-ADB2-59ACD41E796E}">
      <dgm:prSet/>
      <dgm:spPr/>
      <dgm:t>
        <a:bodyPr/>
        <a:lstStyle/>
        <a:p>
          <a:endParaRPr lang="en-US"/>
        </a:p>
      </dgm:t>
    </dgm:pt>
    <dgm:pt modelId="{6A361187-8995-4F2A-84D0-496C69F0FD42}" type="sibTrans" cxnId="{A35E6A2B-974B-4AAC-ADB2-59ACD41E796E}">
      <dgm:prSet/>
      <dgm:spPr/>
      <dgm:t>
        <a:bodyPr/>
        <a:lstStyle/>
        <a:p>
          <a:endParaRPr lang="en-US"/>
        </a:p>
      </dgm:t>
    </dgm:pt>
    <dgm:pt modelId="{A079BDA4-5083-4CB5-A89C-86F7E948D3F6}">
      <dgm:prSet/>
      <dgm:spPr/>
      <dgm:t>
        <a:bodyPr/>
        <a:lstStyle/>
        <a:p>
          <a:r>
            <a:rPr lang="en-US" dirty="0"/>
            <a:t>Oven – repairs and water softener</a:t>
          </a:r>
        </a:p>
      </dgm:t>
    </dgm:pt>
    <dgm:pt modelId="{C6AC45F1-D966-4B0E-9F5F-891B88A53E22}" type="parTrans" cxnId="{480B31E9-73FC-41F6-844E-4BE44D3BF096}">
      <dgm:prSet/>
      <dgm:spPr/>
      <dgm:t>
        <a:bodyPr/>
        <a:lstStyle/>
        <a:p>
          <a:endParaRPr lang="en-US"/>
        </a:p>
      </dgm:t>
    </dgm:pt>
    <dgm:pt modelId="{B4703852-6FAC-4A3C-9056-3E52D0CBAA10}" type="sibTrans" cxnId="{480B31E9-73FC-41F6-844E-4BE44D3BF096}">
      <dgm:prSet/>
      <dgm:spPr/>
      <dgm:t>
        <a:bodyPr/>
        <a:lstStyle/>
        <a:p>
          <a:endParaRPr lang="en-US"/>
        </a:p>
      </dgm:t>
    </dgm:pt>
    <dgm:pt modelId="{2FF2B123-CF74-4FBF-9B56-F445D79500BD}" type="pres">
      <dgm:prSet presAssocID="{D6D4E9C1-BC9E-4371-A6CF-0B87CB3071BE}" presName="diagram" presStyleCnt="0">
        <dgm:presLayoutVars>
          <dgm:dir/>
          <dgm:resizeHandles val="exact"/>
        </dgm:presLayoutVars>
      </dgm:prSet>
      <dgm:spPr/>
    </dgm:pt>
    <dgm:pt modelId="{3E10ECEC-C11F-4E7C-854C-CB6B9CA22739}" type="pres">
      <dgm:prSet presAssocID="{46B4EB73-9634-4FBB-AC68-5EFC1C485C87}" presName="node" presStyleLbl="node1" presStyleIdx="0" presStyleCnt="5">
        <dgm:presLayoutVars>
          <dgm:bulletEnabled val="1"/>
        </dgm:presLayoutVars>
      </dgm:prSet>
      <dgm:spPr/>
    </dgm:pt>
    <dgm:pt modelId="{01F7E446-671F-4B45-A3C0-D74C3A47AC42}" type="pres">
      <dgm:prSet presAssocID="{A790F264-1346-4229-9554-F933F33C923F}" presName="sibTrans" presStyleCnt="0"/>
      <dgm:spPr/>
    </dgm:pt>
    <dgm:pt modelId="{D1E1C24D-0815-4E8A-88B2-4B48A49CED65}" type="pres">
      <dgm:prSet presAssocID="{8AD56855-1618-40A2-9C74-F9678B9DE026}" presName="node" presStyleLbl="node1" presStyleIdx="1" presStyleCnt="5">
        <dgm:presLayoutVars>
          <dgm:bulletEnabled val="1"/>
        </dgm:presLayoutVars>
      </dgm:prSet>
      <dgm:spPr/>
    </dgm:pt>
    <dgm:pt modelId="{2304D29C-E53D-4B0F-BEFC-13DECE488193}" type="pres">
      <dgm:prSet presAssocID="{668034C0-31A9-4CB9-B9F9-CCF939A74197}" presName="sibTrans" presStyleCnt="0"/>
      <dgm:spPr/>
    </dgm:pt>
    <dgm:pt modelId="{A816F1F5-03AF-43B7-B408-2D99F5D3ADFC}" type="pres">
      <dgm:prSet presAssocID="{358BCD73-8E52-4AB1-B8B9-55154EDDB137}" presName="node" presStyleLbl="node1" presStyleIdx="2" presStyleCnt="5">
        <dgm:presLayoutVars>
          <dgm:bulletEnabled val="1"/>
        </dgm:presLayoutVars>
      </dgm:prSet>
      <dgm:spPr/>
    </dgm:pt>
    <dgm:pt modelId="{F69745E3-6E87-40B2-8E38-629C6C61C9D4}" type="pres">
      <dgm:prSet presAssocID="{0F9EACA8-B936-43FD-ABC5-F31EAAFBEACD}" presName="sibTrans" presStyleCnt="0"/>
      <dgm:spPr/>
    </dgm:pt>
    <dgm:pt modelId="{AB7CF2BF-4140-494A-9FF1-88368EB5638B}" type="pres">
      <dgm:prSet presAssocID="{C197E3DB-1FC8-4872-8CA2-37298D9A6494}" presName="node" presStyleLbl="node1" presStyleIdx="3" presStyleCnt="5">
        <dgm:presLayoutVars>
          <dgm:bulletEnabled val="1"/>
        </dgm:presLayoutVars>
      </dgm:prSet>
      <dgm:spPr/>
    </dgm:pt>
    <dgm:pt modelId="{68DEEF7D-00CB-40E8-8341-1682ED806A86}" type="pres">
      <dgm:prSet presAssocID="{6A361187-8995-4F2A-84D0-496C69F0FD42}" presName="sibTrans" presStyleCnt="0"/>
      <dgm:spPr/>
    </dgm:pt>
    <dgm:pt modelId="{D0B83A85-45DC-452C-AC26-CB6DB60B97A9}" type="pres">
      <dgm:prSet presAssocID="{A079BDA4-5083-4CB5-A89C-86F7E948D3F6}" presName="node" presStyleLbl="node1" presStyleIdx="4" presStyleCnt="5">
        <dgm:presLayoutVars>
          <dgm:bulletEnabled val="1"/>
        </dgm:presLayoutVars>
      </dgm:prSet>
      <dgm:spPr/>
    </dgm:pt>
  </dgm:ptLst>
  <dgm:cxnLst>
    <dgm:cxn modelId="{4A9A1C00-E5B9-4D27-B073-897299A59342}" srcId="{D6D4E9C1-BC9E-4371-A6CF-0B87CB3071BE}" destId="{358BCD73-8E52-4AB1-B8B9-55154EDDB137}" srcOrd="2" destOrd="0" parTransId="{50634D38-5178-4830-A017-2E97214EB171}" sibTransId="{0F9EACA8-B936-43FD-ABC5-F31EAAFBEACD}"/>
    <dgm:cxn modelId="{62D03508-28F1-4E7B-9ADD-4F7E7BE3ECFF}" type="presOf" srcId="{358BCD73-8E52-4AB1-B8B9-55154EDDB137}" destId="{A816F1F5-03AF-43B7-B408-2D99F5D3ADFC}" srcOrd="0" destOrd="0" presId="urn:microsoft.com/office/officeart/2005/8/layout/default"/>
    <dgm:cxn modelId="{39859415-A81E-4698-AAF5-296C65E7CF7C}" type="presOf" srcId="{A079BDA4-5083-4CB5-A89C-86F7E948D3F6}" destId="{D0B83A85-45DC-452C-AC26-CB6DB60B97A9}" srcOrd="0" destOrd="0" presId="urn:microsoft.com/office/officeart/2005/8/layout/default"/>
    <dgm:cxn modelId="{5978F91D-E9B6-4A68-ADDC-3DA7BB0102AC}" type="presOf" srcId="{46B4EB73-9634-4FBB-AC68-5EFC1C485C87}" destId="{3E10ECEC-C11F-4E7C-854C-CB6B9CA22739}" srcOrd="0" destOrd="0" presId="urn:microsoft.com/office/officeart/2005/8/layout/default"/>
    <dgm:cxn modelId="{BE2E9F27-172D-4E81-9DF3-C4059B6484CB}" type="presOf" srcId="{8AD56855-1618-40A2-9C74-F9678B9DE026}" destId="{D1E1C24D-0815-4E8A-88B2-4B48A49CED65}" srcOrd="0" destOrd="0" presId="urn:microsoft.com/office/officeart/2005/8/layout/default"/>
    <dgm:cxn modelId="{A35E6A2B-974B-4AAC-ADB2-59ACD41E796E}" srcId="{D6D4E9C1-BC9E-4371-A6CF-0B87CB3071BE}" destId="{C197E3DB-1FC8-4872-8CA2-37298D9A6494}" srcOrd="3" destOrd="0" parTransId="{BBB2AF43-6EB0-41FC-8BE7-2A00E9E10C25}" sibTransId="{6A361187-8995-4F2A-84D0-496C69F0FD42}"/>
    <dgm:cxn modelId="{44D39234-6762-4A3A-9C10-DD8891F4E7DF}" srcId="{D6D4E9C1-BC9E-4371-A6CF-0B87CB3071BE}" destId="{46B4EB73-9634-4FBB-AC68-5EFC1C485C87}" srcOrd="0" destOrd="0" parTransId="{9A937789-7804-48C0-867A-B027F7A0D028}" sibTransId="{A790F264-1346-4229-9554-F933F33C923F}"/>
    <dgm:cxn modelId="{FA2F5F3F-172C-4804-A129-0DEDC685F122}" type="presOf" srcId="{C197E3DB-1FC8-4872-8CA2-37298D9A6494}" destId="{AB7CF2BF-4140-494A-9FF1-88368EB5638B}" srcOrd="0" destOrd="0" presId="urn:microsoft.com/office/officeart/2005/8/layout/default"/>
    <dgm:cxn modelId="{E705E349-860A-4258-9F28-B1665DAAF62F}" type="presOf" srcId="{D6D4E9C1-BC9E-4371-A6CF-0B87CB3071BE}" destId="{2FF2B123-CF74-4FBF-9B56-F445D79500BD}" srcOrd="0" destOrd="0" presId="urn:microsoft.com/office/officeart/2005/8/layout/default"/>
    <dgm:cxn modelId="{67754084-2843-4BC4-87E8-4A73588FBB76}" srcId="{D6D4E9C1-BC9E-4371-A6CF-0B87CB3071BE}" destId="{8AD56855-1618-40A2-9C74-F9678B9DE026}" srcOrd="1" destOrd="0" parTransId="{34F5B0B6-F2DB-4161-B35B-455696FFD6BF}" sibTransId="{668034C0-31A9-4CB9-B9F9-CCF939A74197}"/>
    <dgm:cxn modelId="{480B31E9-73FC-41F6-844E-4BE44D3BF096}" srcId="{D6D4E9C1-BC9E-4371-A6CF-0B87CB3071BE}" destId="{A079BDA4-5083-4CB5-A89C-86F7E948D3F6}" srcOrd="4" destOrd="0" parTransId="{C6AC45F1-D966-4B0E-9F5F-891B88A53E22}" sibTransId="{B4703852-6FAC-4A3C-9056-3E52D0CBAA10}"/>
    <dgm:cxn modelId="{139E6819-DB42-45FA-ABBD-41748787AB5A}" type="presParOf" srcId="{2FF2B123-CF74-4FBF-9B56-F445D79500BD}" destId="{3E10ECEC-C11F-4E7C-854C-CB6B9CA22739}" srcOrd="0" destOrd="0" presId="urn:microsoft.com/office/officeart/2005/8/layout/default"/>
    <dgm:cxn modelId="{AA46E690-90FD-4FE9-960C-D974EECE0BB7}" type="presParOf" srcId="{2FF2B123-CF74-4FBF-9B56-F445D79500BD}" destId="{01F7E446-671F-4B45-A3C0-D74C3A47AC42}" srcOrd="1" destOrd="0" presId="urn:microsoft.com/office/officeart/2005/8/layout/default"/>
    <dgm:cxn modelId="{E1DA8F7A-4041-4237-8A63-E8E8542C9A55}" type="presParOf" srcId="{2FF2B123-CF74-4FBF-9B56-F445D79500BD}" destId="{D1E1C24D-0815-4E8A-88B2-4B48A49CED65}" srcOrd="2" destOrd="0" presId="urn:microsoft.com/office/officeart/2005/8/layout/default"/>
    <dgm:cxn modelId="{F962834C-1737-4027-876A-A3171BADC0BB}" type="presParOf" srcId="{2FF2B123-CF74-4FBF-9B56-F445D79500BD}" destId="{2304D29C-E53D-4B0F-BEFC-13DECE488193}" srcOrd="3" destOrd="0" presId="urn:microsoft.com/office/officeart/2005/8/layout/default"/>
    <dgm:cxn modelId="{F5D76A63-2AAC-4157-B764-9810CD233602}" type="presParOf" srcId="{2FF2B123-CF74-4FBF-9B56-F445D79500BD}" destId="{A816F1F5-03AF-43B7-B408-2D99F5D3ADFC}" srcOrd="4" destOrd="0" presId="urn:microsoft.com/office/officeart/2005/8/layout/default"/>
    <dgm:cxn modelId="{8337DB70-E865-4F21-A90B-0EA00FDC1B7C}" type="presParOf" srcId="{2FF2B123-CF74-4FBF-9B56-F445D79500BD}" destId="{F69745E3-6E87-40B2-8E38-629C6C61C9D4}" srcOrd="5" destOrd="0" presId="urn:microsoft.com/office/officeart/2005/8/layout/default"/>
    <dgm:cxn modelId="{72DC43D2-242C-4615-8BDB-6E6CF18FB7AA}" type="presParOf" srcId="{2FF2B123-CF74-4FBF-9B56-F445D79500BD}" destId="{AB7CF2BF-4140-494A-9FF1-88368EB5638B}" srcOrd="6" destOrd="0" presId="urn:microsoft.com/office/officeart/2005/8/layout/default"/>
    <dgm:cxn modelId="{1AF6730E-AE35-442E-8EA1-5254708F80DC}" type="presParOf" srcId="{2FF2B123-CF74-4FBF-9B56-F445D79500BD}" destId="{68DEEF7D-00CB-40E8-8341-1682ED806A86}" srcOrd="7" destOrd="0" presId="urn:microsoft.com/office/officeart/2005/8/layout/default"/>
    <dgm:cxn modelId="{3BAE413C-271A-443A-B253-BAD85E998973}" type="presParOf" srcId="{2FF2B123-CF74-4FBF-9B56-F445D79500BD}" destId="{D0B83A85-45DC-452C-AC26-CB6DB60B97A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0ECEC-C11F-4E7C-854C-CB6B9CA22739}">
      <dsp:nvSpPr>
        <dsp:cNvPr id="0" name=""/>
        <dsp:cNvSpPr/>
      </dsp:nvSpPr>
      <dsp:spPr>
        <a:xfrm>
          <a:off x="244826" y="2826"/>
          <a:ext cx="2749517" cy="16497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Extraction hood upgrade</a:t>
          </a:r>
        </a:p>
      </dsp:txBody>
      <dsp:txXfrm>
        <a:off x="244826" y="2826"/>
        <a:ext cx="2749517" cy="1649710"/>
      </dsp:txXfrm>
    </dsp:sp>
    <dsp:sp modelId="{D1E1C24D-0815-4E8A-88B2-4B48A49CED65}">
      <dsp:nvSpPr>
        <dsp:cNvPr id="0" name=""/>
        <dsp:cNvSpPr/>
      </dsp:nvSpPr>
      <dsp:spPr>
        <a:xfrm>
          <a:off x="3269295" y="2826"/>
          <a:ext cx="2749517" cy="16497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Replacement dishwasher</a:t>
          </a:r>
        </a:p>
      </dsp:txBody>
      <dsp:txXfrm>
        <a:off x="3269295" y="2826"/>
        <a:ext cx="2749517" cy="1649710"/>
      </dsp:txXfrm>
    </dsp:sp>
    <dsp:sp modelId="{A816F1F5-03AF-43B7-B408-2D99F5D3ADFC}">
      <dsp:nvSpPr>
        <dsp:cNvPr id="0" name=""/>
        <dsp:cNvSpPr/>
      </dsp:nvSpPr>
      <dsp:spPr>
        <a:xfrm>
          <a:off x="244826" y="1927488"/>
          <a:ext cx="2749517" cy="16497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Replacement countertop fridge</a:t>
          </a:r>
        </a:p>
      </dsp:txBody>
      <dsp:txXfrm>
        <a:off x="244826" y="1927488"/>
        <a:ext cx="2749517" cy="1649710"/>
      </dsp:txXfrm>
    </dsp:sp>
    <dsp:sp modelId="{AB7CF2BF-4140-494A-9FF1-88368EB5638B}">
      <dsp:nvSpPr>
        <dsp:cNvPr id="0" name=""/>
        <dsp:cNvSpPr/>
      </dsp:nvSpPr>
      <dsp:spPr>
        <a:xfrm>
          <a:off x="3269295" y="1927488"/>
          <a:ext cx="2749517" cy="16497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Replacement deep fat fryer</a:t>
          </a:r>
        </a:p>
      </dsp:txBody>
      <dsp:txXfrm>
        <a:off x="3269295" y="1927488"/>
        <a:ext cx="2749517" cy="1649710"/>
      </dsp:txXfrm>
    </dsp:sp>
    <dsp:sp modelId="{D0B83A85-45DC-452C-AC26-CB6DB60B97A9}">
      <dsp:nvSpPr>
        <dsp:cNvPr id="0" name=""/>
        <dsp:cNvSpPr/>
      </dsp:nvSpPr>
      <dsp:spPr>
        <a:xfrm>
          <a:off x="1757061" y="3852151"/>
          <a:ext cx="2749517" cy="164971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Oven – repairs and water softener</a:t>
          </a:r>
        </a:p>
      </dsp:txBody>
      <dsp:txXfrm>
        <a:off x="1757061" y="3852151"/>
        <a:ext cx="2749517" cy="16497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A7036F-9940-4FC5-B83D-BF21EB12076A}"/>
              </a:ext>
            </a:extLst>
          </p:cNvPr>
          <p:cNvSpPr>
            <a:spLocks noGrp="1"/>
          </p:cNvSpPr>
          <p:nvPr>
            <p:ph type="hdr" sz="quarter"/>
          </p:nvPr>
        </p:nvSpPr>
        <p:spPr>
          <a:xfrm>
            <a:off x="1" y="2"/>
            <a:ext cx="2985241" cy="50260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195209E-1BCB-41C5-B42C-45EA1DB0D1DE}"/>
              </a:ext>
            </a:extLst>
          </p:cNvPr>
          <p:cNvSpPr>
            <a:spLocks noGrp="1"/>
          </p:cNvSpPr>
          <p:nvPr>
            <p:ph type="dt" sz="quarter" idx="1"/>
          </p:nvPr>
        </p:nvSpPr>
        <p:spPr>
          <a:xfrm>
            <a:off x="3902919" y="2"/>
            <a:ext cx="2985241" cy="502605"/>
          </a:xfrm>
          <a:prstGeom prst="rect">
            <a:avLst/>
          </a:prstGeom>
        </p:spPr>
        <p:txBody>
          <a:bodyPr vert="horz" lIns="91440" tIns="45720" rIns="91440" bIns="45720" rtlCol="0"/>
          <a:lstStyle>
            <a:lvl1pPr algn="r">
              <a:defRPr sz="1200"/>
            </a:lvl1pPr>
          </a:lstStyle>
          <a:p>
            <a:fld id="{693EDEEB-9FB6-44DC-9D90-1D27B5A743E8}" type="datetimeFigureOut">
              <a:rPr lang="en-GB" smtClean="0"/>
              <a:t>25/04/2026</a:t>
            </a:fld>
            <a:endParaRPr lang="en-GB"/>
          </a:p>
        </p:txBody>
      </p:sp>
      <p:sp>
        <p:nvSpPr>
          <p:cNvPr id="4" name="Footer Placeholder 3">
            <a:extLst>
              <a:ext uri="{FF2B5EF4-FFF2-40B4-BE49-F238E27FC236}">
                <a16:creationId xmlns:a16="http://schemas.microsoft.com/office/drawing/2014/main" id="{CCBFC2A6-90D0-4A80-984C-72CAC8FA60DF}"/>
              </a:ext>
            </a:extLst>
          </p:cNvPr>
          <p:cNvSpPr>
            <a:spLocks noGrp="1"/>
          </p:cNvSpPr>
          <p:nvPr>
            <p:ph type="ftr" sz="quarter" idx="2"/>
          </p:nvPr>
        </p:nvSpPr>
        <p:spPr>
          <a:xfrm>
            <a:off x="1" y="9519283"/>
            <a:ext cx="2985241" cy="5026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2779107-7947-4ECE-9937-E436197762B7}"/>
              </a:ext>
            </a:extLst>
          </p:cNvPr>
          <p:cNvSpPr>
            <a:spLocks noGrp="1"/>
          </p:cNvSpPr>
          <p:nvPr>
            <p:ph type="sldNum" sz="quarter" idx="3"/>
          </p:nvPr>
        </p:nvSpPr>
        <p:spPr>
          <a:xfrm>
            <a:off x="3902919" y="9519283"/>
            <a:ext cx="2985241" cy="502605"/>
          </a:xfrm>
          <a:prstGeom prst="rect">
            <a:avLst/>
          </a:prstGeom>
        </p:spPr>
        <p:txBody>
          <a:bodyPr vert="horz" lIns="91440" tIns="45720" rIns="91440" bIns="45720" rtlCol="0" anchor="b"/>
          <a:lstStyle>
            <a:lvl1pPr algn="r">
              <a:defRPr sz="1200"/>
            </a:lvl1pPr>
          </a:lstStyle>
          <a:p>
            <a:fld id="{E71C8CC1-734E-47A3-9E94-5FC32FA3F6D7}" type="slidenum">
              <a:rPr lang="en-GB" smtClean="0"/>
              <a:t>‹#›</a:t>
            </a:fld>
            <a:endParaRPr lang="en-GB"/>
          </a:p>
        </p:txBody>
      </p:sp>
    </p:spTree>
    <p:extLst>
      <p:ext uri="{BB962C8B-B14F-4D97-AF65-F5344CB8AC3E}">
        <p14:creationId xmlns:p14="http://schemas.microsoft.com/office/powerpoint/2010/main" val="30957204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1D38-2DF7-4804-911E-862C5B3A22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AE104F-B4C5-420B-9343-B9010E144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FD725D-22CC-4F46-8668-0E32D7652566}"/>
              </a:ext>
            </a:extLst>
          </p:cNvPr>
          <p:cNvSpPr>
            <a:spLocks noGrp="1"/>
          </p:cNvSpPr>
          <p:nvPr>
            <p:ph type="dt" sz="half" idx="10"/>
          </p:nvPr>
        </p:nvSpPr>
        <p:spPr/>
        <p:txBody>
          <a:bodyPr/>
          <a:lstStyle/>
          <a:p>
            <a:fld id="{CC15C391-AC10-44FD-9728-CC5AEDDDA68E}" type="datetimeFigureOut">
              <a:rPr lang="en-GB" smtClean="0"/>
              <a:t>25/04/2026</a:t>
            </a:fld>
            <a:endParaRPr lang="en-GB"/>
          </a:p>
        </p:txBody>
      </p:sp>
      <p:sp>
        <p:nvSpPr>
          <p:cNvPr id="5" name="Footer Placeholder 4">
            <a:extLst>
              <a:ext uri="{FF2B5EF4-FFF2-40B4-BE49-F238E27FC236}">
                <a16:creationId xmlns:a16="http://schemas.microsoft.com/office/drawing/2014/main" id="{D7A10F0E-FA1C-402E-B68B-E82CA378A1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39FDC4-A34E-4F63-A5D5-F837FD21AAF7}"/>
              </a:ext>
            </a:extLst>
          </p:cNvPr>
          <p:cNvSpPr>
            <a:spLocks noGrp="1"/>
          </p:cNvSpPr>
          <p:nvPr>
            <p:ph type="sldNum" sz="quarter" idx="12"/>
          </p:nvPr>
        </p:nvSpPr>
        <p:spPr/>
        <p:txBody>
          <a:bodyPr/>
          <a:lstStyle/>
          <a:p>
            <a:fld id="{DDAD68EB-46CF-4274-A4B7-0840F35127AC}" type="slidenum">
              <a:rPr lang="en-GB" smtClean="0"/>
              <a:t>‹#›</a:t>
            </a:fld>
            <a:endParaRPr lang="en-GB"/>
          </a:p>
        </p:txBody>
      </p:sp>
    </p:spTree>
    <p:extLst>
      <p:ext uri="{BB962C8B-B14F-4D97-AF65-F5344CB8AC3E}">
        <p14:creationId xmlns:p14="http://schemas.microsoft.com/office/powerpoint/2010/main" val="402629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F8B4-8A67-4852-A725-C4042A5315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F7939A-FC14-4D9C-BA17-CFD92E3CE5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D14C00-DD0E-4B2B-B0B1-DD5B89E4F9D2}"/>
              </a:ext>
            </a:extLst>
          </p:cNvPr>
          <p:cNvSpPr>
            <a:spLocks noGrp="1"/>
          </p:cNvSpPr>
          <p:nvPr>
            <p:ph type="dt" sz="half" idx="10"/>
          </p:nvPr>
        </p:nvSpPr>
        <p:spPr/>
        <p:txBody>
          <a:bodyPr/>
          <a:lstStyle/>
          <a:p>
            <a:fld id="{CC15C391-AC10-44FD-9728-CC5AEDDDA68E}" type="datetimeFigureOut">
              <a:rPr lang="en-GB" smtClean="0"/>
              <a:t>25/04/2026</a:t>
            </a:fld>
            <a:endParaRPr lang="en-GB"/>
          </a:p>
        </p:txBody>
      </p:sp>
      <p:sp>
        <p:nvSpPr>
          <p:cNvPr id="5" name="Footer Placeholder 4">
            <a:extLst>
              <a:ext uri="{FF2B5EF4-FFF2-40B4-BE49-F238E27FC236}">
                <a16:creationId xmlns:a16="http://schemas.microsoft.com/office/drawing/2014/main" id="{B5BC8898-920B-4A61-B2A2-FFCFE616BD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00FCE-8DA1-4E93-B5B6-6F71D6FF9C6A}"/>
              </a:ext>
            </a:extLst>
          </p:cNvPr>
          <p:cNvSpPr>
            <a:spLocks noGrp="1"/>
          </p:cNvSpPr>
          <p:nvPr>
            <p:ph type="sldNum" sz="quarter" idx="12"/>
          </p:nvPr>
        </p:nvSpPr>
        <p:spPr/>
        <p:txBody>
          <a:bodyPr/>
          <a:lstStyle/>
          <a:p>
            <a:fld id="{DDAD68EB-46CF-4274-A4B7-0840F35127AC}" type="slidenum">
              <a:rPr lang="en-GB" smtClean="0"/>
              <a:t>‹#›</a:t>
            </a:fld>
            <a:endParaRPr lang="en-GB"/>
          </a:p>
        </p:txBody>
      </p:sp>
    </p:spTree>
    <p:extLst>
      <p:ext uri="{BB962C8B-B14F-4D97-AF65-F5344CB8AC3E}">
        <p14:creationId xmlns:p14="http://schemas.microsoft.com/office/powerpoint/2010/main" val="340359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8A2B87-9897-4630-BFCB-F32AD9227A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99E286-D652-4003-8CA7-D3BD7B3FD5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8D8174-DB33-4677-9DB3-BEBE24FE3FBD}"/>
              </a:ext>
            </a:extLst>
          </p:cNvPr>
          <p:cNvSpPr>
            <a:spLocks noGrp="1"/>
          </p:cNvSpPr>
          <p:nvPr>
            <p:ph type="dt" sz="half" idx="10"/>
          </p:nvPr>
        </p:nvSpPr>
        <p:spPr/>
        <p:txBody>
          <a:bodyPr/>
          <a:lstStyle/>
          <a:p>
            <a:fld id="{CC15C391-AC10-44FD-9728-CC5AEDDDA68E}" type="datetimeFigureOut">
              <a:rPr lang="en-GB" smtClean="0"/>
              <a:t>25/04/2026</a:t>
            </a:fld>
            <a:endParaRPr lang="en-GB"/>
          </a:p>
        </p:txBody>
      </p:sp>
      <p:sp>
        <p:nvSpPr>
          <p:cNvPr id="5" name="Footer Placeholder 4">
            <a:extLst>
              <a:ext uri="{FF2B5EF4-FFF2-40B4-BE49-F238E27FC236}">
                <a16:creationId xmlns:a16="http://schemas.microsoft.com/office/drawing/2014/main" id="{332691F6-A7C4-4815-830E-C398A2FEE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7061E2-19CC-4C55-BB59-A8C54CD53556}"/>
              </a:ext>
            </a:extLst>
          </p:cNvPr>
          <p:cNvSpPr>
            <a:spLocks noGrp="1"/>
          </p:cNvSpPr>
          <p:nvPr>
            <p:ph type="sldNum" sz="quarter" idx="12"/>
          </p:nvPr>
        </p:nvSpPr>
        <p:spPr/>
        <p:txBody>
          <a:bodyPr/>
          <a:lstStyle/>
          <a:p>
            <a:fld id="{DDAD68EB-46CF-4274-A4B7-0840F35127AC}" type="slidenum">
              <a:rPr lang="en-GB" smtClean="0"/>
              <a:t>‹#›</a:t>
            </a:fld>
            <a:endParaRPr lang="en-GB"/>
          </a:p>
        </p:txBody>
      </p:sp>
    </p:spTree>
    <p:extLst>
      <p:ext uri="{BB962C8B-B14F-4D97-AF65-F5344CB8AC3E}">
        <p14:creationId xmlns:p14="http://schemas.microsoft.com/office/powerpoint/2010/main" val="209801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EE50-DAF7-4148-9EF1-CE72C5AE04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30AF24-4682-4983-B3F3-F8CEF07F43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61234D-3F4A-42BC-851E-8D7C9AC53D55}"/>
              </a:ext>
            </a:extLst>
          </p:cNvPr>
          <p:cNvSpPr>
            <a:spLocks noGrp="1"/>
          </p:cNvSpPr>
          <p:nvPr>
            <p:ph type="dt" sz="half" idx="10"/>
          </p:nvPr>
        </p:nvSpPr>
        <p:spPr/>
        <p:txBody>
          <a:bodyPr/>
          <a:lstStyle/>
          <a:p>
            <a:fld id="{CC15C391-AC10-44FD-9728-CC5AEDDDA68E}" type="datetimeFigureOut">
              <a:rPr lang="en-GB" smtClean="0"/>
              <a:t>25/04/2026</a:t>
            </a:fld>
            <a:endParaRPr lang="en-GB"/>
          </a:p>
        </p:txBody>
      </p:sp>
      <p:sp>
        <p:nvSpPr>
          <p:cNvPr id="5" name="Footer Placeholder 4">
            <a:extLst>
              <a:ext uri="{FF2B5EF4-FFF2-40B4-BE49-F238E27FC236}">
                <a16:creationId xmlns:a16="http://schemas.microsoft.com/office/drawing/2014/main" id="{ED3314E3-4302-4EA3-A2FA-29F7EFC54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F3F34-7001-4CF7-93B4-B38BE97A391B}"/>
              </a:ext>
            </a:extLst>
          </p:cNvPr>
          <p:cNvSpPr>
            <a:spLocks noGrp="1"/>
          </p:cNvSpPr>
          <p:nvPr>
            <p:ph type="sldNum" sz="quarter" idx="12"/>
          </p:nvPr>
        </p:nvSpPr>
        <p:spPr/>
        <p:txBody>
          <a:bodyPr/>
          <a:lstStyle/>
          <a:p>
            <a:fld id="{DDAD68EB-46CF-4274-A4B7-0840F35127AC}" type="slidenum">
              <a:rPr lang="en-GB" smtClean="0"/>
              <a:t>‹#›</a:t>
            </a:fld>
            <a:endParaRPr lang="en-GB"/>
          </a:p>
        </p:txBody>
      </p:sp>
    </p:spTree>
    <p:extLst>
      <p:ext uri="{BB962C8B-B14F-4D97-AF65-F5344CB8AC3E}">
        <p14:creationId xmlns:p14="http://schemas.microsoft.com/office/powerpoint/2010/main" val="163044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59ED-972E-4395-8FC3-8B9F4715D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2AAA60-3C3F-48B6-9144-A917F256C5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6D0397-2786-4D2A-BB39-A7865793F2F7}"/>
              </a:ext>
            </a:extLst>
          </p:cNvPr>
          <p:cNvSpPr>
            <a:spLocks noGrp="1"/>
          </p:cNvSpPr>
          <p:nvPr>
            <p:ph type="dt" sz="half" idx="10"/>
          </p:nvPr>
        </p:nvSpPr>
        <p:spPr/>
        <p:txBody>
          <a:bodyPr/>
          <a:lstStyle/>
          <a:p>
            <a:fld id="{CC15C391-AC10-44FD-9728-CC5AEDDDA68E}" type="datetimeFigureOut">
              <a:rPr lang="en-GB" smtClean="0"/>
              <a:t>25/04/2026</a:t>
            </a:fld>
            <a:endParaRPr lang="en-GB"/>
          </a:p>
        </p:txBody>
      </p:sp>
      <p:sp>
        <p:nvSpPr>
          <p:cNvPr id="5" name="Footer Placeholder 4">
            <a:extLst>
              <a:ext uri="{FF2B5EF4-FFF2-40B4-BE49-F238E27FC236}">
                <a16:creationId xmlns:a16="http://schemas.microsoft.com/office/drawing/2014/main" id="{2C02D79E-ADD4-4D54-92E4-943416479A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7D2560-A4CF-46F2-BF02-17D9E3EB59DB}"/>
              </a:ext>
            </a:extLst>
          </p:cNvPr>
          <p:cNvSpPr>
            <a:spLocks noGrp="1"/>
          </p:cNvSpPr>
          <p:nvPr>
            <p:ph type="sldNum" sz="quarter" idx="12"/>
          </p:nvPr>
        </p:nvSpPr>
        <p:spPr/>
        <p:txBody>
          <a:bodyPr/>
          <a:lstStyle/>
          <a:p>
            <a:fld id="{DDAD68EB-46CF-4274-A4B7-0840F35127AC}" type="slidenum">
              <a:rPr lang="en-GB" smtClean="0"/>
              <a:t>‹#›</a:t>
            </a:fld>
            <a:endParaRPr lang="en-GB"/>
          </a:p>
        </p:txBody>
      </p:sp>
    </p:spTree>
    <p:extLst>
      <p:ext uri="{BB962C8B-B14F-4D97-AF65-F5344CB8AC3E}">
        <p14:creationId xmlns:p14="http://schemas.microsoft.com/office/powerpoint/2010/main" val="134410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BA18-4E40-4E75-9EFB-578692042C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86462D-11C7-4348-B63F-7EB2FE326F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F85FFC-0DBE-430A-B9DE-7EF9719075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31607EA-84E7-4481-8155-AF4B64069953}"/>
              </a:ext>
            </a:extLst>
          </p:cNvPr>
          <p:cNvSpPr>
            <a:spLocks noGrp="1"/>
          </p:cNvSpPr>
          <p:nvPr>
            <p:ph type="dt" sz="half" idx="10"/>
          </p:nvPr>
        </p:nvSpPr>
        <p:spPr/>
        <p:txBody>
          <a:bodyPr/>
          <a:lstStyle/>
          <a:p>
            <a:fld id="{CC15C391-AC10-44FD-9728-CC5AEDDDA68E}" type="datetimeFigureOut">
              <a:rPr lang="en-GB" smtClean="0"/>
              <a:t>25/04/2026</a:t>
            </a:fld>
            <a:endParaRPr lang="en-GB"/>
          </a:p>
        </p:txBody>
      </p:sp>
      <p:sp>
        <p:nvSpPr>
          <p:cNvPr id="6" name="Footer Placeholder 5">
            <a:extLst>
              <a:ext uri="{FF2B5EF4-FFF2-40B4-BE49-F238E27FC236}">
                <a16:creationId xmlns:a16="http://schemas.microsoft.com/office/drawing/2014/main" id="{4F555FE9-1BD2-44F6-9519-ED5E4291FA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455510-F376-4117-9D2B-DD18551A5815}"/>
              </a:ext>
            </a:extLst>
          </p:cNvPr>
          <p:cNvSpPr>
            <a:spLocks noGrp="1"/>
          </p:cNvSpPr>
          <p:nvPr>
            <p:ph type="sldNum" sz="quarter" idx="12"/>
          </p:nvPr>
        </p:nvSpPr>
        <p:spPr/>
        <p:txBody>
          <a:bodyPr/>
          <a:lstStyle/>
          <a:p>
            <a:fld id="{DDAD68EB-46CF-4274-A4B7-0840F35127AC}" type="slidenum">
              <a:rPr lang="en-GB" smtClean="0"/>
              <a:t>‹#›</a:t>
            </a:fld>
            <a:endParaRPr lang="en-GB"/>
          </a:p>
        </p:txBody>
      </p:sp>
    </p:spTree>
    <p:extLst>
      <p:ext uri="{BB962C8B-B14F-4D97-AF65-F5344CB8AC3E}">
        <p14:creationId xmlns:p14="http://schemas.microsoft.com/office/powerpoint/2010/main" val="3779882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F640-FDAA-4B3E-A864-B7B583CD6D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971434-05A5-4D8B-8E45-9A2A009763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31EA66-8F31-48BE-B7A9-55A3DA91AE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85D815-DE92-4823-9751-1D1E55E0E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7FBDA9-FDBD-4984-B534-FCDFB7794D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398377-1B74-4D0F-BD99-A5C63DA4BE88}"/>
              </a:ext>
            </a:extLst>
          </p:cNvPr>
          <p:cNvSpPr>
            <a:spLocks noGrp="1"/>
          </p:cNvSpPr>
          <p:nvPr>
            <p:ph type="dt" sz="half" idx="10"/>
          </p:nvPr>
        </p:nvSpPr>
        <p:spPr/>
        <p:txBody>
          <a:bodyPr/>
          <a:lstStyle/>
          <a:p>
            <a:fld id="{CC15C391-AC10-44FD-9728-CC5AEDDDA68E}" type="datetimeFigureOut">
              <a:rPr lang="en-GB" smtClean="0"/>
              <a:t>25/04/2026</a:t>
            </a:fld>
            <a:endParaRPr lang="en-GB"/>
          </a:p>
        </p:txBody>
      </p:sp>
      <p:sp>
        <p:nvSpPr>
          <p:cNvPr id="8" name="Footer Placeholder 7">
            <a:extLst>
              <a:ext uri="{FF2B5EF4-FFF2-40B4-BE49-F238E27FC236}">
                <a16:creationId xmlns:a16="http://schemas.microsoft.com/office/drawing/2014/main" id="{04079AE2-B622-439D-A87D-D417D19C6E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F68D3C-B149-4B09-9D20-74333F775F87}"/>
              </a:ext>
            </a:extLst>
          </p:cNvPr>
          <p:cNvSpPr>
            <a:spLocks noGrp="1"/>
          </p:cNvSpPr>
          <p:nvPr>
            <p:ph type="sldNum" sz="quarter" idx="12"/>
          </p:nvPr>
        </p:nvSpPr>
        <p:spPr/>
        <p:txBody>
          <a:bodyPr/>
          <a:lstStyle/>
          <a:p>
            <a:fld id="{DDAD68EB-46CF-4274-A4B7-0840F35127AC}" type="slidenum">
              <a:rPr lang="en-GB" smtClean="0"/>
              <a:t>‹#›</a:t>
            </a:fld>
            <a:endParaRPr lang="en-GB"/>
          </a:p>
        </p:txBody>
      </p:sp>
    </p:spTree>
    <p:extLst>
      <p:ext uri="{BB962C8B-B14F-4D97-AF65-F5344CB8AC3E}">
        <p14:creationId xmlns:p14="http://schemas.microsoft.com/office/powerpoint/2010/main" val="117301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5867-4308-4F18-B3B2-89ADAA2A5A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9C83E8-2A30-47C2-80A8-4839F53FFA82}"/>
              </a:ext>
            </a:extLst>
          </p:cNvPr>
          <p:cNvSpPr>
            <a:spLocks noGrp="1"/>
          </p:cNvSpPr>
          <p:nvPr>
            <p:ph type="dt" sz="half" idx="10"/>
          </p:nvPr>
        </p:nvSpPr>
        <p:spPr/>
        <p:txBody>
          <a:bodyPr/>
          <a:lstStyle/>
          <a:p>
            <a:fld id="{CC15C391-AC10-44FD-9728-CC5AEDDDA68E}" type="datetimeFigureOut">
              <a:rPr lang="en-GB" smtClean="0"/>
              <a:t>25/04/2026</a:t>
            </a:fld>
            <a:endParaRPr lang="en-GB"/>
          </a:p>
        </p:txBody>
      </p:sp>
      <p:sp>
        <p:nvSpPr>
          <p:cNvPr id="4" name="Footer Placeholder 3">
            <a:extLst>
              <a:ext uri="{FF2B5EF4-FFF2-40B4-BE49-F238E27FC236}">
                <a16:creationId xmlns:a16="http://schemas.microsoft.com/office/drawing/2014/main" id="{DDA0676F-964C-4CBA-8EFE-AB64867433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0BC88B-A23E-466F-AE93-35D2FA3D3E22}"/>
              </a:ext>
            </a:extLst>
          </p:cNvPr>
          <p:cNvSpPr>
            <a:spLocks noGrp="1"/>
          </p:cNvSpPr>
          <p:nvPr>
            <p:ph type="sldNum" sz="quarter" idx="12"/>
          </p:nvPr>
        </p:nvSpPr>
        <p:spPr/>
        <p:txBody>
          <a:bodyPr/>
          <a:lstStyle/>
          <a:p>
            <a:fld id="{DDAD68EB-46CF-4274-A4B7-0840F35127AC}" type="slidenum">
              <a:rPr lang="en-GB" smtClean="0"/>
              <a:t>‹#›</a:t>
            </a:fld>
            <a:endParaRPr lang="en-GB"/>
          </a:p>
        </p:txBody>
      </p:sp>
    </p:spTree>
    <p:extLst>
      <p:ext uri="{BB962C8B-B14F-4D97-AF65-F5344CB8AC3E}">
        <p14:creationId xmlns:p14="http://schemas.microsoft.com/office/powerpoint/2010/main" val="8323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95A6DC-457B-422E-97BA-EAD5AFD89482}"/>
              </a:ext>
            </a:extLst>
          </p:cNvPr>
          <p:cNvSpPr>
            <a:spLocks noGrp="1"/>
          </p:cNvSpPr>
          <p:nvPr>
            <p:ph type="dt" sz="half" idx="10"/>
          </p:nvPr>
        </p:nvSpPr>
        <p:spPr/>
        <p:txBody>
          <a:bodyPr/>
          <a:lstStyle/>
          <a:p>
            <a:fld id="{CC15C391-AC10-44FD-9728-CC5AEDDDA68E}" type="datetimeFigureOut">
              <a:rPr lang="en-GB" smtClean="0"/>
              <a:t>25/04/2026</a:t>
            </a:fld>
            <a:endParaRPr lang="en-GB"/>
          </a:p>
        </p:txBody>
      </p:sp>
      <p:sp>
        <p:nvSpPr>
          <p:cNvPr id="3" name="Footer Placeholder 2">
            <a:extLst>
              <a:ext uri="{FF2B5EF4-FFF2-40B4-BE49-F238E27FC236}">
                <a16:creationId xmlns:a16="http://schemas.microsoft.com/office/drawing/2014/main" id="{9FF15040-CC77-4D92-9A30-0C4390CF03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151CBB-F309-4BDA-9767-EB4EEF477C78}"/>
              </a:ext>
            </a:extLst>
          </p:cNvPr>
          <p:cNvSpPr>
            <a:spLocks noGrp="1"/>
          </p:cNvSpPr>
          <p:nvPr>
            <p:ph type="sldNum" sz="quarter" idx="12"/>
          </p:nvPr>
        </p:nvSpPr>
        <p:spPr/>
        <p:txBody>
          <a:bodyPr/>
          <a:lstStyle/>
          <a:p>
            <a:fld id="{DDAD68EB-46CF-4274-A4B7-0840F35127AC}" type="slidenum">
              <a:rPr lang="en-GB" smtClean="0"/>
              <a:t>‹#›</a:t>
            </a:fld>
            <a:endParaRPr lang="en-GB"/>
          </a:p>
        </p:txBody>
      </p:sp>
    </p:spTree>
    <p:extLst>
      <p:ext uri="{BB962C8B-B14F-4D97-AF65-F5344CB8AC3E}">
        <p14:creationId xmlns:p14="http://schemas.microsoft.com/office/powerpoint/2010/main" val="1286055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3B41-94C5-4F70-B794-1AB5E18FE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14C21E-28F2-4C61-8311-06B6C447F0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98D68A-A7B2-46F1-9EE2-7DDC8182B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E28CCD-3F1A-4507-96A5-18E9D1D9A99E}"/>
              </a:ext>
            </a:extLst>
          </p:cNvPr>
          <p:cNvSpPr>
            <a:spLocks noGrp="1"/>
          </p:cNvSpPr>
          <p:nvPr>
            <p:ph type="dt" sz="half" idx="10"/>
          </p:nvPr>
        </p:nvSpPr>
        <p:spPr/>
        <p:txBody>
          <a:bodyPr/>
          <a:lstStyle/>
          <a:p>
            <a:fld id="{CC15C391-AC10-44FD-9728-CC5AEDDDA68E}" type="datetimeFigureOut">
              <a:rPr lang="en-GB" smtClean="0"/>
              <a:t>25/04/2026</a:t>
            </a:fld>
            <a:endParaRPr lang="en-GB"/>
          </a:p>
        </p:txBody>
      </p:sp>
      <p:sp>
        <p:nvSpPr>
          <p:cNvPr id="6" name="Footer Placeholder 5">
            <a:extLst>
              <a:ext uri="{FF2B5EF4-FFF2-40B4-BE49-F238E27FC236}">
                <a16:creationId xmlns:a16="http://schemas.microsoft.com/office/drawing/2014/main" id="{52D9AC24-F396-4DE0-9946-10CD44009F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C1D616-17C2-46E6-9D64-2B828EBE1FD6}"/>
              </a:ext>
            </a:extLst>
          </p:cNvPr>
          <p:cNvSpPr>
            <a:spLocks noGrp="1"/>
          </p:cNvSpPr>
          <p:nvPr>
            <p:ph type="sldNum" sz="quarter" idx="12"/>
          </p:nvPr>
        </p:nvSpPr>
        <p:spPr/>
        <p:txBody>
          <a:bodyPr/>
          <a:lstStyle/>
          <a:p>
            <a:fld id="{DDAD68EB-46CF-4274-A4B7-0840F35127AC}" type="slidenum">
              <a:rPr lang="en-GB" smtClean="0"/>
              <a:t>‹#›</a:t>
            </a:fld>
            <a:endParaRPr lang="en-GB"/>
          </a:p>
        </p:txBody>
      </p:sp>
    </p:spTree>
    <p:extLst>
      <p:ext uri="{BB962C8B-B14F-4D97-AF65-F5344CB8AC3E}">
        <p14:creationId xmlns:p14="http://schemas.microsoft.com/office/powerpoint/2010/main" val="104640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E696-7EC2-4D6B-800B-E49CD67F8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595E73-8506-4D47-A07C-C617E88D5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03762A-7E72-47D0-8075-58834DBD0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7ED103-DA7A-4E3C-B707-49C92EF0D8E9}"/>
              </a:ext>
            </a:extLst>
          </p:cNvPr>
          <p:cNvSpPr>
            <a:spLocks noGrp="1"/>
          </p:cNvSpPr>
          <p:nvPr>
            <p:ph type="dt" sz="half" idx="10"/>
          </p:nvPr>
        </p:nvSpPr>
        <p:spPr/>
        <p:txBody>
          <a:bodyPr/>
          <a:lstStyle/>
          <a:p>
            <a:fld id="{CC15C391-AC10-44FD-9728-CC5AEDDDA68E}" type="datetimeFigureOut">
              <a:rPr lang="en-GB" smtClean="0"/>
              <a:t>25/04/2026</a:t>
            </a:fld>
            <a:endParaRPr lang="en-GB"/>
          </a:p>
        </p:txBody>
      </p:sp>
      <p:sp>
        <p:nvSpPr>
          <p:cNvPr id="6" name="Footer Placeholder 5">
            <a:extLst>
              <a:ext uri="{FF2B5EF4-FFF2-40B4-BE49-F238E27FC236}">
                <a16:creationId xmlns:a16="http://schemas.microsoft.com/office/drawing/2014/main" id="{27717CDD-2395-4EE2-AE13-7B13F6C361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31050D-F454-410F-992B-6473B3A20CEE}"/>
              </a:ext>
            </a:extLst>
          </p:cNvPr>
          <p:cNvSpPr>
            <a:spLocks noGrp="1"/>
          </p:cNvSpPr>
          <p:nvPr>
            <p:ph type="sldNum" sz="quarter" idx="12"/>
          </p:nvPr>
        </p:nvSpPr>
        <p:spPr/>
        <p:txBody>
          <a:bodyPr/>
          <a:lstStyle/>
          <a:p>
            <a:fld id="{DDAD68EB-46CF-4274-A4B7-0840F35127AC}" type="slidenum">
              <a:rPr lang="en-GB" smtClean="0"/>
              <a:t>‹#›</a:t>
            </a:fld>
            <a:endParaRPr lang="en-GB"/>
          </a:p>
        </p:txBody>
      </p:sp>
    </p:spTree>
    <p:extLst>
      <p:ext uri="{BB962C8B-B14F-4D97-AF65-F5344CB8AC3E}">
        <p14:creationId xmlns:p14="http://schemas.microsoft.com/office/powerpoint/2010/main" val="322288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3A9845-CEC8-4346-8C34-2FD5B83F83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94BD07-003C-4C21-8600-78BFA02942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BDC429-D387-4228-A4CA-363918D3E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5C391-AC10-44FD-9728-CC5AEDDDA68E}" type="datetimeFigureOut">
              <a:rPr lang="en-GB" smtClean="0"/>
              <a:t>25/04/2026</a:t>
            </a:fld>
            <a:endParaRPr lang="en-GB"/>
          </a:p>
        </p:txBody>
      </p:sp>
      <p:sp>
        <p:nvSpPr>
          <p:cNvPr id="5" name="Footer Placeholder 4">
            <a:extLst>
              <a:ext uri="{FF2B5EF4-FFF2-40B4-BE49-F238E27FC236}">
                <a16:creationId xmlns:a16="http://schemas.microsoft.com/office/drawing/2014/main" id="{2148AC8E-E22D-4543-970A-0795B9329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667113-5D90-4760-B92E-C059E95EF9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D68EB-46CF-4274-A4B7-0840F35127AC}" type="slidenum">
              <a:rPr lang="en-GB" smtClean="0"/>
              <a:t>‹#›</a:t>
            </a:fld>
            <a:endParaRPr lang="en-GB"/>
          </a:p>
        </p:txBody>
      </p:sp>
    </p:spTree>
    <p:extLst>
      <p:ext uri="{BB962C8B-B14F-4D97-AF65-F5344CB8AC3E}">
        <p14:creationId xmlns:p14="http://schemas.microsoft.com/office/powerpoint/2010/main" val="50400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exelbygreendragon.co.uk/"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mall house on a street&#10;&#10;Description automatically generated">
            <a:extLst>
              <a:ext uri="{FF2B5EF4-FFF2-40B4-BE49-F238E27FC236}">
                <a16:creationId xmlns:a16="http://schemas.microsoft.com/office/drawing/2014/main" id="{C1D36BED-F611-4DC6-B211-649F50DB41C8}"/>
              </a:ext>
            </a:extLst>
          </p:cNvPr>
          <p:cNvPicPr/>
          <p:nvPr/>
        </p:nvPicPr>
        <p:blipFill rotWithShape="1">
          <a:blip r:embed="rId2">
            <a:extLst>
              <a:ext uri="{28A0092B-C50C-407E-A947-70E740481C1C}">
                <a14:useLocalDpi xmlns:a14="http://schemas.microsoft.com/office/drawing/2010/main" val="0"/>
              </a:ext>
            </a:extLst>
          </a:blip>
          <a:srcRect/>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B6A41B-8728-476B-A7E3-5ABA352CC2F9}"/>
              </a:ext>
            </a:extLst>
          </p:cNvPr>
          <p:cNvSpPr>
            <a:spLocks noGrp="1"/>
          </p:cNvSpPr>
          <p:nvPr>
            <p:ph type="ctrTitle"/>
          </p:nvPr>
        </p:nvSpPr>
        <p:spPr>
          <a:xfrm>
            <a:off x="481029" y="-304785"/>
            <a:ext cx="4575304" cy="4594774"/>
          </a:xfrm>
        </p:spPr>
        <p:txBody>
          <a:bodyPr anchor="b">
            <a:normAutofit/>
          </a:bodyPr>
          <a:lstStyle/>
          <a:p>
            <a:r>
              <a:rPr lang="en-GB" sz="4000" b="1" dirty="0"/>
              <a:t>Exelby Green Dragon Community Pub Ltd</a:t>
            </a:r>
            <a:br>
              <a:rPr lang="en-GB" sz="2600" b="1" dirty="0"/>
            </a:br>
            <a:br>
              <a:rPr lang="en-GB" sz="2600" b="1" dirty="0"/>
            </a:br>
            <a:br>
              <a:rPr lang="en-GB" sz="2600" b="1" dirty="0"/>
            </a:br>
            <a:r>
              <a:rPr lang="en-GB" sz="3200" b="1" dirty="0"/>
              <a:t>Annual Members’ Meeting</a:t>
            </a:r>
            <a:br>
              <a:rPr lang="en-GB" sz="3200" b="1" dirty="0"/>
            </a:br>
            <a:r>
              <a:rPr lang="en-GB" sz="3200" b="1" dirty="0"/>
              <a:t> </a:t>
            </a:r>
            <a:br>
              <a:rPr lang="en-GB" sz="3200" b="1" dirty="0"/>
            </a:br>
            <a:r>
              <a:rPr lang="en-GB" sz="3200" b="1" dirty="0"/>
              <a:t>7.00pm 23rd April 2026</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12051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F4A817-6DBA-708C-6025-536264247960}"/>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0311CE5-3D05-493E-B9D2-CF549DF73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CB256EE-99B5-00E2-D029-38135499F574}"/>
              </a:ext>
            </a:extLst>
          </p:cNvPr>
          <p:cNvSpPr>
            <a:spLocks noGrp="1"/>
          </p:cNvSpPr>
          <p:nvPr>
            <p:ph type="title"/>
          </p:nvPr>
        </p:nvSpPr>
        <p:spPr>
          <a:xfrm>
            <a:off x="993370" y="4249107"/>
            <a:ext cx="10191405" cy="1109031"/>
          </a:xfrm>
        </p:spPr>
        <p:txBody>
          <a:bodyPr vert="horz" lIns="91440" tIns="45720" rIns="91440" bIns="45720" rtlCol="0" anchor="b">
            <a:normAutofit/>
          </a:bodyPr>
          <a:lstStyle/>
          <a:p>
            <a:pPr algn="ctr"/>
            <a:r>
              <a:rPr lang="en-US" kern="1200" dirty="0">
                <a:solidFill>
                  <a:schemeClr val="tx1"/>
                </a:solidFill>
                <a:latin typeface="+mj-lt"/>
                <a:ea typeface="+mj-ea"/>
                <a:cs typeface="+mj-cs"/>
              </a:rPr>
              <a:t>Restaurant</a:t>
            </a:r>
          </a:p>
        </p:txBody>
      </p:sp>
      <p:pic>
        <p:nvPicPr>
          <p:cNvPr id="10" name="Picture 9">
            <a:extLst>
              <a:ext uri="{FF2B5EF4-FFF2-40B4-BE49-F238E27FC236}">
                <a16:creationId xmlns:a16="http://schemas.microsoft.com/office/drawing/2014/main" id="{48767373-043A-6591-CDFC-C064A559A42F}"/>
              </a:ext>
            </a:extLst>
          </p:cNvPr>
          <p:cNvPicPr>
            <a:picLocks noChangeAspect="1"/>
          </p:cNvPicPr>
          <p:nvPr/>
        </p:nvPicPr>
        <p:blipFill>
          <a:blip r:embed="rId2">
            <a:extLst>
              <a:ext uri="{28A0092B-C50C-407E-A947-70E740481C1C}">
                <a14:useLocalDpi xmlns:a14="http://schemas.microsoft.com/office/drawing/2010/main" val="0"/>
              </a:ext>
            </a:extLst>
          </a:blip>
          <a:srcRect t="3757" r="-2" b="8838"/>
          <a:stretch>
            <a:fillRect/>
          </a:stretch>
        </p:blipFill>
        <p:spPr>
          <a:xfrm>
            <a:off x="198741" y="171720"/>
            <a:ext cx="5803323" cy="3905677"/>
          </a:xfrm>
          <a:prstGeom prst="rect">
            <a:avLst/>
          </a:prstGeom>
        </p:spPr>
      </p:pic>
      <p:pic>
        <p:nvPicPr>
          <p:cNvPr id="5" name="Picture 4">
            <a:extLst>
              <a:ext uri="{FF2B5EF4-FFF2-40B4-BE49-F238E27FC236}">
                <a16:creationId xmlns:a16="http://schemas.microsoft.com/office/drawing/2014/main" id="{DF53FD58-352A-7760-49BD-12DE83638E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189934" y="156394"/>
            <a:ext cx="5803323" cy="3920994"/>
          </a:xfrm>
          <a:prstGeom prst="rect">
            <a:avLst/>
          </a:prstGeom>
        </p:spPr>
      </p:pic>
      <p:sp>
        <p:nvSpPr>
          <p:cNvPr id="3" name="AutoShape 2">
            <a:extLst>
              <a:ext uri="{FF2B5EF4-FFF2-40B4-BE49-F238E27FC236}">
                <a16:creationId xmlns:a16="http://schemas.microsoft.com/office/drawing/2014/main" id="{9FD45DD8-3C96-1AAC-AB36-A5B277DF50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2">
            <a:extLst>
              <a:ext uri="{FF2B5EF4-FFF2-40B4-BE49-F238E27FC236}">
                <a16:creationId xmlns:a16="http://schemas.microsoft.com/office/drawing/2014/main" id="{3F724CA0-E413-7450-EF75-08922750D88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6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DE82CA6-2E37-4718-7F4B-326AEDFF9627}"/>
              </a:ext>
            </a:extLst>
          </p:cNvPr>
          <p:cNvPicPr>
            <a:picLocks noChangeAspect="1"/>
          </p:cNvPicPr>
          <p:nvPr/>
        </p:nvPicPr>
        <p:blipFill>
          <a:blip r:embed="rId2">
            <a:extLst>
              <a:ext uri="{28A0092B-C50C-407E-A947-70E740481C1C}">
                <a14:useLocalDpi xmlns:a14="http://schemas.microsoft.com/office/drawing/2010/main" val="0"/>
              </a:ext>
            </a:extLst>
          </a:blip>
          <a:srcRect r="-1" b="-1"/>
          <a:stretch>
            <a:fillRect/>
          </a:stretch>
        </p:blipFill>
        <p:spPr>
          <a:xfrm>
            <a:off x="1305998" y="171724"/>
            <a:ext cx="2255462" cy="3155238"/>
          </a:xfrm>
          <a:prstGeom prst="rect">
            <a:avLst/>
          </a:prstGeom>
        </p:spPr>
      </p:pic>
      <p:pic>
        <p:nvPicPr>
          <p:cNvPr id="5" name="Picture 4">
            <a:extLst>
              <a:ext uri="{FF2B5EF4-FFF2-40B4-BE49-F238E27FC236}">
                <a16:creationId xmlns:a16="http://schemas.microsoft.com/office/drawing/2014/main" id="{4C1EF785-E683-2DE7-EA6B-AC416AEEF4C5}"/>
              </a:ext>
            </a:extLst>
          </p:cNvPr>
          <p:cNvPicPr>
            <a:picLocks noChangeAspect="1"/>
          </p:cNvPicPr>
          <p:nvPr/>
        </p:nvPicPr>
        <p:blipFill>
          <a:blip r:embed="rId3">
            <a:extLst>
              <a:ext uri="{28A0092B-C50C-407E-A947-70E740481C1C}">
                <a14:useLocalDpi xmlns:a14="http://schemas.microsoft.com/office/drawing/2010/main" val="0"/>
              </a:ext>
            </a:extLst>
          </a:blip>
          <a:srcRect b="-4"/>
          <a:stretch>
            <a:fillRect/>
          </a:stretch>
        </p:blipFill>
        <p:spPr>
          <a:xfrm>
            <a:off x="9407724" y="3429000"/>
            <a:ext cx="2255462" cy="3155238"/>
          </a:xfrm>
          <a:prstGeom prst="rect">
            <a:avLst/>
          </a:prstGeom>
        </p:spPr>
      </p:pic>
      <p:pic>
        <p:nvPicPr>
          <p:cNvPr id="11" name="Picture 10">
            <a:extLst>
              <a:ext uri="{FF2B5EF4-FFF2-40B4-BE49-F238E27FC236}">
                <a16:creationId xmlns:a16="http://schemas.microsoft.com/office/drawing/2014/main" id="{7D85345D-7A74-BD41-7C5C-8ABE7F3AB7A1}"/>
              </a:ext>
            </a:extLst>
          </p:cNvPr>
          <p:cNvPicPr>
            <a:picLocks noChangeAspect="1"/>
          </p:cNvPicPr>
          <p:nvPr/>
        </p:nvPicPr>
        <p:blipFill>
          <a:blip r:embed="rId4">
            <a:extLst>
              <a:ext uri="{28A0092B-C50C-407E-A947-70E740481C1C}">
                <a14:useLocalDpi xmlns:a14="http://schemas.microsoft.com/office/drawing/2010/main" val="0"/>
              </a:ext>
            </a:extLst>
          </a:blip>
          <a:srcRect b="-1"/>
          <a:stretch>
            <a:fillRect/>
          </a:stretch>
        </p:blipFill>
        <p:spPr>
          <a:xfrm>
            <a:off x="490492" y="3495016"/>
            <a:ext cx="2255462" cy="3155238"/>
          </a:xfrm>
          <a:prstGeom prst="rect">
            <a:avLst/>
          </a:prstGeom>
        </p:spPr>
      </p:pic>
      <p:pic>
        <p:nvPicPr>
          <p:cNvPr id="8" name="Picture 7">
            <a:extLst>
              <a:ext uri="{FF2B5EF4-FFF2-40B4-BE49-F238E27FC236}">
                <a16:creationId xmlns:a16="http://schemas.microsoft.com/office/drawing/2014/main" id="{399C68AA-C6A9-A6DA-AABA-F6BEA8C340A5}"/>
              </a:ext>
            </a:extLst>
          </p:cNvPr>
          <p:cNvPicPr>
            <a:picLocks noChangeAspect="1"/>
          </p:cNvPicPr>
          <p:nvPr/>
        </p:nvPicPr>
        <p:blipFill>
          <a:blip r:embed="rId5">
            <a:extLst>
              <a:ext uri="{28A0092B-C50C-407E-A947-70E740481C1C}">
                <a14:useLocalDpi xmlns:a14="http://schemas.microsoft.com/office/drawing/2010/main" val="0"/>
              </a:ext>
            </a:extLst>
          </a:blip>
          <a:srcRect b="-1"/>
          <a:stretch>
            <a:fillRect/>
          </a:stretch>
        </p:blipFill>
        <p:spPr>
          <a:xfrm>
            <a:off x="3087027" y="3498686"/>
            <a:ext cx="2255462" cy="3155238"/>
          </a:xfrm>
          <a:prstGeom prst="rect">
            <a:avLst/>
          </a:prstGeom>
        </p:spPr>
      </p:pic>
      <p:pic>
        <p:nvPicPr>
          <p:cNvPr id="4" name="Picture 3">
            <a:extLst>
              <a:ext uri="{FF2B5EF4-FFF2-40B4-BE49-F238E27FC236}">
                <a16:creationId xmlns:a16="http://schemas.microsoft.com/office/drawing/2014/main" id="{E050E079-B078-95D9-E842-88ED7FDEF1C7}"/>
              </a:ext>
            </a:extLst>
          </p:cNvPr>
          <p:cNvPicPr>
            <a:picLocks noChangeAspect="1"/>
          </p:cNvPicPr>
          <p:nvPr/>
        </p:nvPicPr>
        <p:blipFill>
          <a:blip r:embed="rId6">
            <a:extLst>
              <a:ext uri="{28A0092B-C50C-407E-A947-70E740481C1C}">
                <a14:useLocalDpi xmlns:a14="http://schemas.microsoft.com/office/drawing/2010/main" val="0"/>
              </a:ext>
            </a:extLst>
          </a:blip>
          <a:srcRect r="-1" b="-1"/>
          <a:stretch>
            <a:fillRect/>
          </a:stretch>
        </p:blipFill>
        <p:spPr>
          <a:xfrm>
            <a:off x="9407724" y="171724"/>
            <a:ext cx="2255462" cy="3155238"/>
          </a:xfrm>
          <a:prstGeom prst="rect">
            <a:avLst/>
          </a:prstGeom>
        </p:spPr>
      </p:pic>
      <p:sp>
        <p:nvSpPr>
          <p:cNvPr id="3" name="AutoShape 2">
            <a:extLst>
              <a:ext uri="{FF2B5EF4-FFF2-40B4-BE49-F238E27FC236}">
                <a16:creationId xmlns:a16="http://schemas.microsoft.com/office/drawing/2014/main" id="{123AD98B-30AC-4EE6-B35F-CFAF8243CC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2">
            <a:extLst>
              <a:ext uri="{FF2B5EF4-FFF2-40B4-BE49-F238E27FC236}">
                <a16:creationId xmlns:a16="http://schemas.microsoft.com/office/drawing/2014/main" id="{3CF0848B-B294-B59F-8486-EEAFB22FA41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2">
            <a:extLst>
              <a:ext uri="{FF2B5EF4-FFF2-40B4-BE49-F238E27FC236}">
                <a16:creationId xmlns:a16="http://schemas.microsoft.com/office/drawing/2014/main" id="{FC8715BF-4A24-50FA-138E-9793D0EE96F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E4798C26-A8BA-E825-8BA4-100AB43B6033}"/>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a:extLst>
              <a:ext uri="{FF2B5EF4-FFF2-40B4-BE49-F238E27FC236}">
                <a16:creationId xmlns:a16="http://schemas.microsoft.com/office/drawing/2014/main" id="{8A6AD548-AA6E-A829-DA49-052DFF1732F4}"/>
              </a:ext>
            </a:extLst>
          </p:cNvPr>
          <p:cNvSpPr txBox="1"/>
          <p:nvPr/>
        </p:nvSpPr>
        <p:spPr>
          <a:xfrm>
            <a:off x="5094606" y="1969045"/>
            <a:ext cx="3252355" cy="769441"/>
          </a:xfrm>
          <a:prstGeom prst="rect">
            <a:avLst/>
          </a:prstGeom>
          <a:noFill/>
        </p:spPr>
        <p:txBody>
          <a:bodyPr wrap="square" rtlCol="0">
            <a:spAutoFit/>
          </a:bodyPr>
          <a:lstStyle/>
          <a:p>
            <a:r>
              <a:rPr lang="en-US" sz="4400" dirty="0">
                <a:latin typeface="+mj-lt"/>
              </a:rPr>
              <a:t>Small Works</a:t>
            </a:r>
            <a:endParaRPr lang="en-GB" sz="4400" dirty="0">
              <a:latin typeface="+mj-lt"/>
            </a:endParaRPr>
          </a:p>
        </p:txBody>
      </p:sp>
      <p:sp>
        <p:nvSpPr>
          <p:cNvPr id="2" name="TextBox 1">
            <a:extLst>
              <a:ext uri="{FF2B5EF4-FFF2-40B4-BE49-F238E27FC236}">
                <a16:creationId xmlns:a16="http://schemas.microsoft.com/office/drawing/2014/main" id="{B05C0224-0C3C-8076-0910-A9B7953BC52A}"/>
              </a:ext>
            </a:extLst>
          </p:cNvPr>
          <p:cNvSpPr txBox="1"/>
          <p:nvPr/>
        </p:nvSpPr>
        <p:spPr>
          <a:xfrm>
            <a:off x="3698144" y="490984"/>
            <a:ext cx="1381278" cy="461665"/>
          </a:xfrm>
          <a:prstGeom prst="rect">
            <a:avLst/>
          </a:prstGeom>
          <a:noFill/>
          <a:ln>
            <a:solidFill>
              <a:schemeClr val="tx1"/>
            </a:solidFill>
          </a:ln>
        </p:spPr>
        <p:txBody>
          <a:bodyPr wrap="square" rtlCol="0">
            <a:spAutoFit/>
          </a:bodyPr>
          <a:lstStyle/>
          <a:p>
            <a:pPr algn="ctr"/>
            <a:r>
              <a:rPr lang="en-US" sz="2400" dirty="0">
                <a:latin typeface="+mj-lt"/>
              </a:rPr>
              <a:t>Decking</a:t>
            </a:r>
            <a:endParaRPr lang="en-GB" sz="2400" dirty="0">
              <a:latin typeface="+mj-lt"/>
            </a:endParaRPr>
          </a:p>
        </p:txBody>
      </p:sp>
      <p:sp>
        <p:nvSpPr>
          <p:cNvPr id="12" name="TextBox 11">
            <a:extLst>
              <a:ext uri="{FF2B5EF4-FFF2-40B4-BE49-F238E27FC236}">
                <a16:creationId xmlns:a16="http://schemas.microsoft.com/office/drawing/2014/main" id="{FEB7E3ED-48FE-7439-426E-89B6EF35E4E1}"/>
              </a:ext>
            </a:extLst>
          </p:cNvPr>
          <p:cNvSpPr txBox="1"/>
          <p:nvPr/>
        </p:nvSpPr>
        <p:spPr>
          <a:xfrm>
            <a:off x="7975078" y="5476973"/>
            <a:ext cx="1338606" cy="461665"/>
          </a:xfrm>
          <a:prstGeom prst="rect">
            <a:avLst/>
          </a:prstGeom>
          <a:noFill/>
          <a:ln>
            <a:solidFill>
              <a:schemeClr val="tx1"/>
            </a:solidFill>
          </a:ln>
        </p:spPr>
        <p:txBody>
          <a:bodyPr wrap="square" rtlCol="0">
            <a:spAutoFit/>
          </a:bodyPr>
          <a:lstStyle/>
          <a:p>
            <a:pPr algn="ctr"/>
            <a:r>
              <a:rPr lang="en-US" sz="2400" dirty="0">
                <a:latin typeface="+mj-lt"/>
              </a:rPr>
              <a:t>Bar lights</a:t>
            </a:r>
            <a:endParaRPr lang="en-GB" sz="2400" dirty="0">
              <a:latin typeface="+mj-lt"/>
            </a:endParaRPr>
          </a:p>
        </p:txBody>
      </p:sp>
    </p:spTree>
    <p:extLst>
      <p:ext uri="{BB962C8B-B14F-4D97-AF65-F5344CB8AC3E}">
        <p14:creationId xmlns:p14="http://schemas.microsoft.com/office/powerpoint/2010/main" val="3232953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D223CC-F7C0-E660-EB18-B1058F765BCC}"/>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52718-6BCA-58AF-24E5-847FA9223D1A}"/>
              </a:ext>
            </a:extLst>
          </p:cNvPr>
          <p:cNvSpPr>
            <a:spLocks noGrp="1"/>
          </p:cNvSpPr>
          <p:nvPr>
            <p:ph type="title"/>
          </p:nvPr>
        </p:nvSpPr>
        <p:spPr>
          <a:xfrm>
            <a:off x="838200" y="557189"/>
            <a:ext cx="3374136" cy="5567891"/>
          </a:xfrm>
        </p:spPr>
        <p:txBody>
          <a:bodyPr vert="horz" lIns="91440" tIns="45720" rIns="91440" bIns="45720" rtlCol="0">
            <a:normAutofit/>
          </a:bodyPr>
          <a:lstStyle/>
          <a:p>
            <a:r>
              <a:rPr lang="en-US" kern="1200" dirty="0">
                <a:latin typeface="+mj-lt"/>
                <a:ea typeface="+mj-ea"/>
                <a:cs typeface="+mj-cs"/>
              </a:rPr>
              <a:t>Kitchen works</a:t>
            </a:r>
          </a:p>
        </p:txBody>
      </p:sp>
      <p:sp>
        <p:nvSpPr>
          <p:cNvPr id="3" name="AutoShape 2">
            <a:extLst>
              <a:ext uri="{FF2B5EF4-FFF2-40B4-BE49-F238E27FC236}">
                <a16:creationId xmlns:a16="http://schemas.microsoft.com/office/drawing/2014/main" id="{6C6D21F2-05CA-F17D-1D30-54F3E20BF9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2">
            <a:extLst>
              <a:ext uri="{FF2B5EF4-FFF2-40B4-BE49-F238E27FC236}">
                <a16:creationId xmlns:a16="http://schemas.microsoft.com/office/drawing/2014/main" id="{C8DFC90F-E0F1-1E9D-B968-C36D151C4A2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2">
            <a:extLst>
              <a:ext uri="{FF2B5EF4-FFF2-40B4-BE49-F238E27FC236}">
                <a16:creationId xmlns:a16="http://schemas.microsoft.com/office/drawing/2014/main" id="{2E231972-05C0-1DC0-8DD7-5751A5FE6C8E}"/>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050B5046-470F-531A-DBC7-33F95BBD29BA}"/>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4" name="TextBox 11">
            <a:extLst>
              <a:ext uri="{FF2B5EF4-FFF2-40B4-BE49-F238E27FC236}">
                <a16:creationId xmlns:a16="http://schemas.microsoft.com/office/drawing/2014/main" id="{2174C768-7A03-6906-CC2B-EF2A5B2481F3}"/>
              </a:ext>
            </a:extLst>
          </p:cNvPr>
          <p:cNvGraphicFramePr/>
          <p:nvPr>
            <p:extLst>
              <p:ext uri="{D42A27DB-BD31-4B8C-83A1-F6EECF244321}">
                <p14:modId xmlns:p14="http://schemas.microsoft.com/office/powerpoint/2010/main" val="171645101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8236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799F5-EAFB-4341-B543-96733ED9BADC}"/>
              </a:ext>
            </a:extLst>
          </p:cNvPr>
          <p:cNvSpPr>
            <a:spLocks noGrp="1"/>
          </p:cNvSpPr>
          <p:nvPr>
            <p:ph type="title"/>
          </p:nvPr>
        </p:nvSpPr>
        <p:spPr>
          <a:xfrm>
            <a:off x="326563" y="646017"/>
            <a:ext cx="3571810" cy="3573516"/>
          </a:xfrm>
        </p:spPr>
        <p:txBody>
          <a:bodyPr vert="horz" lIns="91440" tIns="45720" rIns="91440" bIns="45720" rtlCol="0" anchor="b">
            <a:normAutofit/>
          </a:bodyPr>
          <a:lstStyle/>
          <a:p>
            <a:pPr algn="ctr"/>
            <a:r>
              <a:rPr lang="en-US" sz="4800" kern="1200" dirty="0">
                <a:solidFill>
                  <a:schemeClr val="tx1"/>
                </a:solidFill>
                <a:latin typeface="+mj-lt"/>
                <a:ea typeface="+mj-ea"/>
                <a:cs typeface="+mj-cs"/>
              </a:rPr>
              <a:t>Overall Capital</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Position</a:t>
            </a:r>
            <a:br>
              <a:rPr lang="en-US" sz="6100" kern="1200" dirty="0">
                <a:solidFill>
                  <a:schemeClr val="tx1"/>
                </a:solidFill>
                <a:latin typeface="+mj-lt"/>
                <a:ea typeface="+mj-ea"/>
                <a:cs typeface="+mj-cs"/>
              </a:rPr>
            </a:br>
            <a:endParaRPr lang="en-US" sz="6100"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30FA874E-2AA0-4F86-28E2-3C71FC7492B1}"/>
              </a:ext>
            </a:extLst>
          </p:cNvPr>
          <p:cNvSpPr txBox="1"/>
          <p:nvPr/>
        </p:nvSpPr>
        <p:spPr>
          <a:xfrm>
            <a:off x="484920" y="4617289"/>
            <a:ext cx="3571810" cy="1559327"/>
          </a:xfrm>
          <a:prstGeom prst="rect">
            <a:avLst/>
          </a:prstGeom>
        </p:spPr>
        <p:txBody>
          <a:bodyPr vert="horz" lIns="91440" tIns="45720" rIns="91440" bIns="45720" rtlCol="0">
            <a:normAutofit/>
          </a:bodyPr>
          <a:lstStyle/>
          <a:p>
            <a:pPr algn="ctr">
              <a:lnSpc>
                <a:spcPct val="90000"/>
              </a:lnSpc>
              <a:spcBef>
                <a:spcPts val="1000"/>
              </a:spcBef>
            </a:pPr>
            <a:r>
              <a:rPr lang="en-US" sz="2400" kern="1200" dirty="0">
                <a:solidFill>
                  <a:schemeClr val="tx1"/>
                </a:solidFill>
                <a:latin typeface="+mn-lt"/>
                <a:ea typeface="+mn-ea"/>
                <a:cs typeface="+mn-cs"/>
              </a:rPr>
              <a:t>Maintain a prudential balance of £12,000</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D7C4C315-994E-4983-BD81-EF144306323A}"/>
              </a:ext>
            </a:extLst>
          </p:cNvPr>
          <p:cNvGraphicFramePr>
            <a:graphicFrameLocks noGrp="1"/>
          </p:cNvGraphicFramePr>
          <p:nvPr>
            <p:ph idx="1"/>
            <p:extLst>
              <p:ext uri="{D42A27DB-BD31-4B8C-83A1-F6EECF244321}">
                <p14:modId xmlns:p14="http://schemas.microsoft.com/office/powerpoint/2010/main" val="1478066171"/>
              </p:ext>
            </p:extLst>
          </p:nvPr>
        </p:nvGraphicFramePr>
        <p:xfrm>
          <a:off x="4283428" y="1599864"/>
          <a:ext cx="6984729" cy="3658272"/>
        </p:xfrm>
        <a:graphic>
          <a:graphicData uri="http://schemas.openxmlformats.org/drawingml/2006/table">
            <a:tbl>
              <a:tblPr firstRow="1" bandRow="1">
                <a:tableStyleId>{5C22544A-7EE6-4342-B048-85BDC9FD1C3A}</a:tableStyleId>
              </a:tblPr>
              <a:tblGrid>
                <a:gridCol w="4772809">
                  <a:extLst>
                    <a:ext uri="{9D8B030D-6E8A-4147-A177-3AD203B41FA5}">
                      <a16:colId xmlns:a16="http://schemas.microsoft.com/office/drawing/2014/main" val="1873145938"/>
                    </a:ext>
                  </a:extLst>
                </a:gridCol>
                <a:gridCol w="2211920">
                  <a:extLst>
                    <a:ext uri="{9D8B030D-6E8A-4147-A177-3AD203B41FA5}">
                      <a16:colId xmlns:a16="http://schemas.microsoft.com/office/drawing/2014/main" val="2320770835"/>
                    </a:ext>
                  </a:extLst>
                </a:gridCol>
              </a:tblGrid>
              <a:tr h="429661">
                <a:tc>
                  <a:txBody>
                    <a:bodyPr/>
                    <a:lstStyle/>
                    <a:p>
                      <a:r>
                        <a:rPr lang="en-GB" sz="2000" dirty="0"/>
                        <a:t>Income</a:t>
                      </a:r>
                    </a:p>
                  </a:txBody>
                  <a:tcPr marL="152484" marR="152484" marT="76242" marB="76242">
                    <a:solidFill>
                      <a:schemeClr val="tx1">
                        <a:lumMod val="50000"/>
                        <a:lumOff val="50000"/>
                      </a:schemeClr>
                    </a:solidFill>
                  </a:tcPr>
                </a:tc>
                <a:tc>
                  <a:txBody>
                    <a:bodyPr/>
                    <a:lstStyle/>
                    <a:p>
                      <a:pPr algn="r"/>
                      <a:endParaRPr lang="en-GB" sz="2000" dirty="0"/>
                    </a:p>
                  </a:txBody>
                  <a:tcPr marL="152484" marR="152484" marT="76242" marB="76242">
                    <a:solidFill>
                      <a:schemeClr val="tx1">
                        <a:lumMod val="50000"/>
                        <a:lumOff val="50000"/>
                      </a:schemeClr>
                    </a:solidFill>
                  </a:tcPr>
                </a:tc>
                <a:extLst>
                  <a:ext uri="{0D108BD9-81ED-4DB2-BD59-A6C34878D82A}">
                    <a16:rowId xmlns:a16="http://schemas.microsoft.com/office/drawing/2014/main" val="3362502646"/>
                  </a:ext>
                </a:extLst>
              </a:tr>
              <a:tr h="429661">
                <a:tc>
                  <a:txBody>
                    <a:bodyPr/>
                    <a:lstStyle/>
                    <a:p>
                      <a:r>
                        <a:rPr lang="en-GB" sz="2000"/>
                        <a:t>Total</a:t>
                      </a:r>
                    </a:p>
                  </a:txBody>
                  <a:tcPr marL="152484" marR="152484" marT="76242" marB="76242"/>
                </a:tc>
                <a:tc>
                  <a:txBody>
                    <a:bodyPr/>
                    <a:lstStyle/>
                    <a:p>
                      <a:pPr algn="r"/>
                      <a:r>
                        <a:rPr lang="en-GB" sz="2000"/>
                        <a:t>474,590</a:t>
                      </a:r>
                    </a:p>
                  </a:txBody>
                  <a:tcPr marL="152484" marR="152484" marT="76242" marB="76242"/>
                </a:tc>
                <a:extLst>
                  <a:ext uri="{0D108BD9-81ED-4DB2-BD59-A6C34878D82A}">
                    <a16:rowId xmlns:a16="http://schemas.microsoft.com/office/drawing/2014/main" val="546854086"/>
                  </a:ext>
                </a:extLst>
              </a:tr>
              <a:tr h="429661">
                <a:tc>
                  <a:txBody>
                    <a:bodyPr/>
                    <a:lstStyle/>
                    <a:p>
                      <a:endParaRPr lang="en-GB" sz="2000"/>
                    </a:p>
                  </a:txBody>
                  <a:tcPr marL="152484" marR="152484" marT="76242" marB="76242"/>
                </a:tc>
                <a:tc>
                  <a:txBody>
                    <a:bodyPr/>
                    <a:lstStyle/>
                    <a:p>
                      <a:pPr algn="r"/>
                      <a:endParaRPr lang="en-GB" sz="2000"/>
                    </a:p>
                  </a:txBody>
                  <a:tcPr marL="152484" marR="152484" marT="76242" marB="76242"/>
                </a:tc>
                <a:extLst>
                  <a:ext uri="{0D108BD9-81ED-4DB2-BD59-A6C34878D82A}">
                    <a16:rowId xmlns:a16="http://schemas.microsoft.com/office/drawing/2014/main" val="712210978"/>
                  </a:ext>
                </a:extLst>
              </a:tr>
              <a:tr h="429661">
                <a:tc>
                  <a:txBody>
                    <a:bodyPr/>
                    <a:lstStyle/>
                    <a:p>
                      <a:r>
                        <a:rPr lang="en-GB" sz="2000" b="1" dirty="0">
                          <a:solidFill>
                            <a:schemeClr val="bg1"/>
                          </a:solidFill>
                        </a:rPr>
                        <a:t>Outgoings</a:t>
                      </a:r>
                    </a:p>
                  </a:txBody>
                  <a:tcPr marL="152484" marR="152484" marT="76242" marB="76242">
                    <a:solidFill>
                      <a:schemeClr val="tx1">
                        <a:lumMod val="50000"/>
                        <a:lumOff val="50000"/>
                      </a:schemeClr>
                    </a:solidFill>
                  </a:tcPr>
                </a:tc>
                <a:tc>
                  <a:txBody>
                    <a:bodyPr/>
                    <a:lstStyle/>
                    <a:p>
                      <a:pPr algn="r"/>
                      <a:endParaRPr lang="en-GB" sz="2000" dirty="0"/>
                    </a:p>
                  </a:txBody>
                  <a:tcPr marL="152484" marR="152484" marT="76242" marB="76242">
                    <a:solidFill>
                      <a:schemeClr val="tx1">
                        <a:lumMod val="50000"/>
                        <a:lumOff val="50000"/>
                      </a:schemeClr>
                    </a:solidFill>
                  </a:tcPr>
                </a:tc>
                <a:extLst>
                  <a:ext uri="{0D108BD9-81ED-4DB2-BD59-A6C34878D82A}">
                    <a16:rowId xmlns:a16="http://schemas.microsoft.com/office/drawing/2014/main" val="126053720"/>
                  </a:ext>
                </a:extLst>
              </a:tr>
              <a:tr h="429661">
                <a:tc>
                  <a:txBody>
                    <a:bodyPr/>
                    <a:lstStyle/>
                    <a:p>
                      <a:r>
                        <a:rPr lang="en-GB" sz="2000"/>
                        <a:t>Purchase/fees</a:t>
                      </a:r>
                    </a:p>
                  </a:txBody>
                  <a:tcPr marL="152484" marR="152484" marT="76242" marB="76242"/>
                </a:tc>
                <a:tc>
                  <a:txBody>
                    <a:bodyPr/>
                    <a:lstStyle/>
                    <a:p>
                      <a:pPr algn="r"/>
                      <a:r>
                        <a:rPr lang="en-GB" sz="2000"/>
                        <a:t>203,260</a:t>
                      </a:r>
                    </a:p>
                  </a:txBody>
                  <a:tcPr marL="152484" marR="152484" marT="76242" marB="76242"/>
                </a:tc>
                <a:extLst>
                  <a:ext uri="{0D108BD9-81ED-4DB2-BD59-A6C34878D82A}">
                    <a16:rowId xmlns:a16="http://schemas.microsoft.com/office/drawing/2014/main" val="1812965051"/>
                  </a:ext>
                </a:extLst>
              </a:tr>
              <a:tr h="429661">
                <a:tc>
                  <a:txBody>
                    <a:bodyPr/>
                    <a:lstStyle/>
                    <a:p>
                      <a:r>
                        <a:rPr lang="en-GB" sz="2000"/>
                        <a:t>Refurbishments</a:t>
                      </a:r>
                    </a:p>
                  </a:txBody>
                  <a:tcPr marL="152484" marR="152484" marT="76242" marB="76242"/>
                </a:tc>
                <a:tc>
                  <a:txBody>
                    <a:bodyPr/>
                    <a:lstStyle/>
                    <a:p>
                      <a:pPr algn="r"/>
                      <a:r>
                        <a:rPr lang="en-GB" sz="2000" dirty="0"/>
                        <a:t>259,330</a:t>
                      </a:r>
                    </a:p>
                  </a:txBody>
                  <a:tcPr marL="152484" marR="152484" marT="76242" marB="76242"/>
                </a:tc>
                <a:extLst>
                  <a:ext uri="{0D108BD9-81ED-4DB2-BD59-A6C34878D82A}">
                    <a16:rowId xmlns:a16="http://schemas.microsoft.com/office/drawing/2014/main" val="1544837205"/>
                  </a:ext>
                </a:extLst>
              </a:tr>
              <a:tr h="429661">
                <a:tc>
                  <a:txBody>
                    <a:bodyPr/>
                    <a:lstStyle/>
                    <a:p>
                      <a:endParaRPr lang="en-GB" sz="2000"/>
                    </a:p>
                  </a:txBody>
                  <a:tcPr marL="152484" marR="152484" marT="76242" marB="76242"/>
                </a:tc>
                <a:tc>
                  <a:txBody>
                    <a:bodyPr/>
                    <a:lstStyle/>
                    <a:p>
                      <a:pPr algn="r"/>
                      <a:endParaRPr lang="en-GB" sz="2000"/>
                    </a:p>
                  </a:txBody>
                  <a:tcPr marL="152484" marR="152484" marT="76242" marB="76242"/>
                </a:tc>
                <a:extLst>
                  <a:ext uri="{0D108BD9-81ED-4DB2-BD59-A6C34878D82A}">
                    <a16:rowId xmlns:a16="http://schemas.microsoft.com/office/drawing/2014/main" val="3715636242"/>
                  </a:ext>
                </a:extLst>
              </a:tr>
              <a:tr h="429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bg1"/>
                          </a:solidFill>
                        </a:rPr>
                        <a:t>Balance</a:t>
                      </a:r>
                      <a:endParaRPr lang="en-GB" sz="2000" dirty="0">
                        <a:solidFill>
                          <a:schemeClr val="bg1"/>
                        </a:solidFill>
                      </a:endParaRPr>
                    </a:p>
                  </a:txBody>
                  <a:tcPr marL="152484" marR="152484" marT="76242" marB="76242">
                    <a:solidFill>
                      <a:schemeClr val="tx1">
                        <a:lumMod val="50000"/>
                        <a:lumOff val="50000"/>
                      </a:schemeClr>
                    </a:solidFill>
                  </a:tcPr>
                </a:tc>
                <a:tc>
                  <a:txBody>
                    <a:bodyPr/>
                    <a:lstStyle/>
                    <a:p>
                      <a:pPr algn="r"/>
                      <a:r>
                        <a:rPr lang="en-GB" sz="2000" b="1" dirty="0">
                          <a:solidFill>
                            <a:schemeClr val="bg1"/>
                          </a:solidFill>
                        </a:rPr>
                        <a:t>12,000</a:t>
                      </a:r>
                    </a:p>
                  </a:txBody>
                  <a:tcPr marL="152484" marR="152484" marT="76242" marB="76242">
                    <a:solidFill>
                      <a:schemeClr val="tx1">
                        <a:lumMod val="50000"/>
                        <a:lumOff val="50000"/>
                      </a:schemeClr>
                    </a:solidFill>
                  </a:tcPr>
                </a:tc>
                <a:extLst>
                  <a:ext uri="{0D108BD9-81ED-4DB2-BD59-A6C34878D82A}">
                    <a16:rowId xmlns:a16="http://schemas.microsoft.com/office/drawing/2014/main" val="2759426263"/>
                  </a:ext>
                </a:extLst>
              </a:tr>
            </a:tbl>
          </a:graphicData>
        </a:graphic>
      </p:graphicFrame>
    </p:spTree>
    <p:extLst>
      <p:ext uri="{BB962C8B-B14F-4D97-AF65-F5344CB8AC3E}">
        <p14:creationId xmlns:p14="http://schemas.microsoft.com/office/powerpoint/2010/main" val="115314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799F5-EAFB-4341-B543-96733ED9BADC}"/>
              </a:ext>
            </a:extLst>
          </p:cNvPr>
          <p:cNvSpPr>
            <a:spLocks noGrp="1"/>
          </p:cNvSpPr>
          <p:nvPr>
            <p:ph type="title"/>
          </p:nvPr>
        </p:nvSpPr>
        <p:spPr>
          <a:xfrm>
            <a:off x="484920" y="576848"/>
            <a:ext cx="3571810" cy="3573516"/>
          </a:xfrm>
        </p:spPr>
        <p:txBody>
          <a:bodyPr vert="horz" lIns="91440" tIns="45720" rIns="91440" bIns="45720" rtlCol="0" anchor="b">
            <a:normAutofit/>
          </a:bodyPr>
          <a:lstStyle/>
          <a:p>
            <a:pPr algn="ctr"/>
            <a:r>
              <a:rPr lang="en-US" kern="1200" dirty="0">
                <a:solidFill>
                  <a:schemeClr val="tx1"/>
                </a:solidFill>
                <a:latin typeface="+mj-lt"/>
                <a:ea typeface="+mj-ea"/>
                <a:cs typeface="+mj-cs"/>
              </a:rPr>
              <a:t>Capital and Revenue Funds</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202EB124-BD4F-EF32-2DD2-A2821C65E90F}"/>
              </a:ext>
            </a:extLst>
          </p:cNvPr>
          <p:cNvGraphicFramePr>
            <a:graphicFrameLocks noGrp="1"/>
          </p:cNvGraphicFramePr>
          <p:nvPr>
            <p:extLst>
              <p:ext uri="{D42A27DB-BD31-4B8C-83A1-F6EECF244321}">
                <p14:modId xmlns:p14="http://schemas.microsoft.com/office/powerpoint/2010/main" val="2104153677"/>
              </p:ext>
            </p:extLst>
          </p:nvPr>
        </p:nvGraphicFramePr>
        <p:xfrm>
          <a:off x="4675909" y="729558"/>
          <a:ext cx="7193004" cy="5017080"/>
        </p:xfrm>
        <a:graphic>
          <a:graphicData uri="http://schemas.openxmlformats.org/drawingml/2006/table">
            <a:tbl>
              <a:tblPr firstRow="1" bandRow="1">
                <a:tableStyleId>{5C22544A-7EE6-4342-B048-85BDC9FD1C3A}</a:tableStyleId>
              </a:tblPr>
              <a:tblGrid>
                <a:gridCol w="4765417">
                  <a:extLst>
                    <a:ext uri="{9D8B030D-6E8A-4147-A177-3AD203B41FA5}">
                      <a16:colId xmlns:a16="http://schemas.microsoft.com/office/drawing/2014/main" val="4221685797"/>
                    </a:ext>
                  </a:extLst>
                </a:gridCol>
                <a:gridCol w="2427587">
                  <a:extLst>
                    <a:ext uri="{9D8B030D-6E8A-4147-A177-3AD203B41FA5}">
                      <a16:colId xmlns:a16="http://schemas.microsoft.com/office/drawing/2014/main" val="2137573192"/>
                    </a:ext>
                  </a:extLst>
                </a:gridCol>
              </a:tblGrid>
              <a:tr h="482643">
                <a:tc>
                  <a:txBody>
                    <a:bodyPr/>
                    <a:lstStyle/>
                    <a:p>
                      <a:r>
                        <a:rPr lang="en-GB" sz="2300" dirty="0"/>
                        <a:t>Funds</a:t>
                      </a:r>
                    </a:p>
                  </a:txBody>
                  <a:tcPr marL="117795" marR="117795" marT="58897" marB="58897">
                    <a:solidFill>
                      <a:schemeClr val="tx1">
                        <a:lumMod val="50000"/>
                        <a:lumOff val="50000"/>
                      </a:schemeClr>
                    </a:solidFill>
                  </a:tcPr>
                </a:tc>
                <a:tc>
                  <a:txBody>
                    <a:bodyPr/>
                    <a:lstStyle/>
                    <a:p>
                      <a:pPr algn="r"/>
                      <a:r>
                        <a:rPr lang="en-GB" sz="2300" dirty="0"/>
                        <a:t>2025</a:t>
                      </a:r>
                    </a:p>
                  </a:txBody>
                  <a:tcPr marL="117795" marR="117795" marT="58897" marB="58897">
                    <a:solidFill>
                      <a:schemeClr val="tx1">
                        <a:lumMod val="50000"/>
                        <a:lumOff val="50000"/>
                      </a:schemeClr>
                    </a:solidFill>
                  </a:tcPr>
                </a:tc>
                <a:extLst>
                  <a:ext uri="{0D108BD9-81ED-4DB2-BD59-A6C34878D82A}">
                    <a16:rowId xmlns:a16="http://schemas.microsoft.com/office/drawing/2014/main" val="3844889383"/>
                  </a:ext>
                </a:extLst>
              </a:tr>
              <a:tr h="482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300" dirty="0"/>
                        <a:t>Capital balance</a:t>
                      </a:r>
                    </a:p>
                  </a:txBody>
                  <a:tcPr marL="117795" marR="117795" marT="58897" marB="58897"/>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300" dirty="0"/>
                        <a:t>12,000</a:t>
                      </a:r>
                    </a:p>
                  </a:txBody>
                  <a:tcPr marL="117795" marR="117795" marT="58897" marB="58897"/>
                </a:tc>
                <a:extLst>
                  <a:ext uri="{0D108BD9-81ED-4DB2-BD59-A6C34878D82A}">
                    <a16:rowId xmlns:a16="http://schemas.microsoft.com/office/drawing/2014/main" val="1734824254"/>
                  </a:ext>
                </a:extLst>
              </a:tr>
              <a:tr h="482643">
                <a:tc>
                  <a:txBody>
                    <a:bodyPr/>
                    <a:lstStyle/>
                    <a:p>
                      <a:r>
                        <a:rPr lang="en-GB" sz="2300"/>
                        <a:t>Cottage Turnover Fund</a:t>
                      </a:r>
                    </a:p>
                  </a:txBody>
                  <a:tcPr marL="117795" marR="117795" marT="58897" marB="58897"/>
                </a:tc>
                <a:tc>
                  <a:txBody>
                    <a:bodyPr/>
                    <a:lstStyle/>
                    <a:p>
                      <a:pPr algn="r"/>
                      <a:r>
                        <a:rPr lang="en-GB" sz="2300"/>
                        <a:t>2,442</a:t>
                      </a:r>
                    </a:p>
                  </a:txBody>
                  <a:tcPr marL="117795" marR="117795" marT="58897" marB="58897"/>
                </a:tc>
                <a:extLst>
                  <a:ext uri="{0D108BD9-81ED-4DB2-BD59-A6C34878D82A}">
                    <a16:rowId xmlns:a16="http://schemas.microsoft.com/office/drawing/2014/main" val="3845553578"/>
                  </a:ext>
                </a:extLst>
              </a:tr>
              <a:tr h="482643">
                <a:tc>
                  <a:txBody>
                    <a:bodyPr/>
                    <a:lstStyle/>
                    <a:p>
                      <a:r>
                        <a:rPr lang="en-GB" sz="2300"/>
                        <a:t>Community Fund</a:t>
                      </a:r>
                    </a:p>
                  </a:txBody>
                  <a:tcPr marL="117795" marR="117795" marT="58897" marB="58897"/>
                </a:tc>
                <a:tc>
                  <a:txBody>
                    <a:bodyPr/>
                    <a:lstStyle/>
                    <a:p>
                      <a:pPr algn="r"/>
                      <a:r>
                        <a:rPr lang="en-GB" sz="2300" dirty="0"/>
                        <a:t>215</a:t>
                      </a:r>
                    </a:p>
                  </a:txBody>
                  <a:tcPr marL="117795" marR="117795" marT="58897" marB="58897"/>
                </a:tc>
                <a:extLst>
                  <a:ext uri="{0D108BD9-81ED-4DB2-BD59-A6C34878D82A}">
                    <a16:rowId xmlns:a16="http://schemas.microsoft.com/office/drawing/2014/main" val="2757334007"/>
                  </a:ext>
                </a:extLst>
              </a:tr>
              <a:tr h="482643">
                <a:tc>
                  <a:txBody>
                    <a:bodyPr/>
                    <a:lstStyle/>
                    <a:p>
                      <a:r>
                        <a:rPr lang="en-GB" sz="2300" dirty="0"/>
                        <a:t>Revenue Fund Balances</a:t>
                      </a:r>
                    </a:p>
                  </a:txBody>
                  <a:tcPr marL="117795" marR="117795" marT="58897" marB="58897"/>
                </a:tc>
                <a:tc>
                  <a:txBody>
                    <a:bodyPr/>
                    <a:lstStyle/>
                    <a:p>
                      <a:pPr algn="r"/>
                      <a:r>
                        <a:rPr lang="en-GB" sz="2300" dirty="0"/>
                        <a:t>7,204</a:t>
                      </a:r>
                    </a:p>
                  </a:txBody>
                  <a:tcPr marL="117795" marR="117795" marT="58897" marB="58897"/>
                </a:tc>
                <a:extLst>
                  <a:ext uri="{0D108BD9-81ED-4DB2-BD59-A6C34878D82A}">
                    <a16:rowId xmlns:a16="http://schemas.microsoft.com/office/drawing/2014/main" val="2282221674"/>
                  </a:ext>
                </a:extLst>
              </a:tr>
              <a:tr h="482643">
                <a:tc>
                  <a:txBody>
                    <a:bodyPr/>
                    <a:lstStyle/>
                    <a:p>
                      <a:r>
                        <a:rPr lang="en-GB" sz="2300" dirty="0"/>
                        <a:t>Sub Total</a:t>
                      </a:r>
                    </a:p>
                  </a:txBody>
                  <a:tcPr marL="117795" marR="117795" marT="58897" marB="58897"/>
                </a:tc>
                <a:tc>
                  <a:txBody>
                    <a:bodyPr/>
                    <a:lstStyle/>
                    <a:p>
                      <a:pPr algn="r"/>
                      <a:r>
                        <a:rPr lang="en-GB" sz="2300" dirty="0"/>
                        <a:t>21,861</a:t>
                      </a:r>
                    </a:p>
                  </a:txBody>
                  <a:tcPr marL="117795" marR="117795" marT="58897" marB="58897"/>
                </a:tc>
                <a:extLst>
                  <a:ext uri="{0D108BD9-81ED-4DB2-BD59-A6C34878D82A}">
                    <a16:rowId xmlns:a16="http://schemas.microsoft.com/office/drawing/2014/main" val="3300271076"/>
                  </a:ext>
                </a:extLst>
              </a:tr>
              <a:tr h="482643">
                <a:tc>
                  <a:txBody>
                    <a:bodyPr/>
                    <a:lstStyle/>
                    <a:p>
                      <a:r>
                        <a:rPr lang="en-US" sz="2400" dirty="0">
                          <a:solidFill>
                            <a:schemeClr val="bg1"/>
                          </a:solidFill>
                        </a:rPr>
                        <a:t>Less</a:t>
                      </a:r>
                      <a:endParaRPr lang="en-GB" sz="2400" dirty="0">
                        <a:solidFill>
                          <a:schemeClr val="bg1"/>
                        </a:solidFill>
                      </a:endParaRPr>
                    </a:p>
                  </a:txBody>
                  <a:tcPr marL="117795" marR="117795" marT="58897" marB="58897">
                    <a:solidFill>
                      <a:schemeClr val="tx1">
                        <a:lumMod val="50000"/>
                        <a:lumOff val="50000"/>
                      </a:schemeClr>
                    </a:solidFill>
                  </a:tcPr>
                </a:tc>
                <a:tc>
                  <a:txBody>
                    <a:bodyPr/>
                    <a:lstStyle/>
                    <a:p>
                      <a:endParaRPr lang="en-GB" dirty="0"/>
                    </a:p>
                  </a:txBody>
                  <a:tcPr marL="117795" marR="117795" marT="58897" marB="58897">
                    <a:solidFill>
                      <a:schemeClr val="tx1">
                        <a:lumMod val="50000"/>
                        <a:lumOff val="50000"/>
                      </a:schemeClr>
                    </a:solidFill>
                  </a:tcPr>
                </a:tc>
                <a:extLst>
                  <a:ext uri="{0D108BD9-81ED-4DB2-BD59-A6C34878D82A}">
                    <a16:rowId xmlns:a16="http://schemas.microsoft.com/office/drawing/2014/main" val="2156019773"/>
                  </a:ext>
                </a:extLst>
              </a:tr>
              <a:tr h="811718">
                <a:tc>
                  <a:txBody>
                    <a:bodyPr/>
                    <a:lstStyle/>
                    <a:p>
                      <a:r>
                        <a:rPr lang="en-GB" sz="2300" dirty="0"/>
                        <a:t>Prudential balance, earmarked Funds and Share Repurchase Fund</a:t>
                      </a:r>
                    </a:p>
                  </a:txBody>
                  <a:tcPr marL="117795" marR="117795" marT="58897" marB="58897"/>
                </a:tc>
                <a:tc>
                  <a:txBody>
                    <a:bodyPr/>
                    <a:lstStyle/>
                    <a:p>
                      <a:pPr algn="r"/>
                      <a:r>
                        <a:rPr lang="en-US" sz="2300" dirty="0"/>
                        <a:t>2</a:t>
                      </a:r>
                      <a:r>
                        <a:rPr lang="en-GB" sz="2300" dirty="0"/>
                        <a:t>1,337</a:t>
                      </a:r>
                    </a:p>
                  </a:txBody>
                  <a:tcPr marL="117795" marR="117795" marT="58897" marB="58897"/>
                </a:tc>
                <a:extLst>
                  <a:ext uri="{0D108BD9-81ED-4DB2-BD59-A6C34878D82A}">
                    <a16:rowId xmlns:a16="http://schemas.microsoft.com/office/drawing/2014/main" val="4111405243"/>
                  </a:ext>
                </a:extLst>
              </a:tr>
              <a:tr h="811718">
                <a:tc>
                  <a:txBody>
                    <a:bodyPr/>
                    <a:lstStyle/>
                    <a:p>
                      <a:r>
                        <a:rPr lang="en-GB" sz="2300" dirty="0">
                          <a:solidFill>
                            <a:schemeClr val="bg1"/>
                          </a:solidFill>
                        </a:rPr>
                        <a:t>Investment Funds available </a:t>
                      </a:r>
                    </a:p>
                    <a:p>
                      <a:endParaRPr lang="en-GB" sz="2300" dirty="0">
                        <a:solidFill>
                          <a:schemeClr val="bg1"/>
                        </a:solidFill>
                      </a:endParaRPr>
                    </a:p>
                  </a:txBody>
                  <a:tcPr marL="117795" marR="117795" marT="58897" marB="58897">
                    <a:solidFill>
                      <a:schemeClr val="tx1">
                        <a:lumMod val="50000"/>
                        <a:lumOff val="50000"/>
                      </a:schemeClr>
                    </a:solidFill>
                  </a:tcPr>
                </a:tc>
                <a:tc>
                  <a:txBody>
                    <a:bodyPr/>
                    <a:lstStyle/>
                    <a:p>
                      <a:pPr algn="r"/>
                      <a:r>
                        <a:rPr lang="en-GB" sz="2300" dirty="0">
                          <a:solidFill>
                            <a:schemeClr val="bg1"/>
                          </a:solidFill>
                        </a:rPr>
                        <a:t>524</a:t>
                      </a:r>
                    </a:p>
                  </a:txBody>
                  <a:tcPr marL="117795" marR="117795" marT="58897" marB="58897">
                    <a:solidFill>
                      <a:schemeClr val="tx1">
                        <a:lumMod val="50000"/>
                        <a:lumOff val="50000"/>
                      </a:schemeClr>
                    </a:solidFill>
                  </a:tcPr>
                </a:tc>
                <a:extLst>
                  <a:ext uri="{0D108BD9-81ED-4DB2-BD59-A6C34878D82A}">
                    <a16:rowId xmlns:a16="http://schemas.microsoft.com/office/drawing/2014/main" val="4074728984"/>
                  </a:ext>
                </a:extLst>
              </a:tr>
            </a:tbl>
          </a:graphicData>
        </a:graphic>
      </p:graphicFrame>
    </p:spTree>
    <p:extLst>
      <p:ext uri="{BB962C8B-B14F-4D97-AF65-F5344CB8AC3E}">
        <p14:creationId xmlns:p14="http://schemas.microsoft.com/office/powerpoint/2010/main" val="186575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9D7690-FEB9-0069-0B4D-A9D0544D27F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CE389E-B5A3-540E-2334-1F3B291AA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A80B83-5ED5-7067-C724-B2D5C6738C13}"/>
              </a:ext>
            </a:extLst>
          </p:cNvPr>
          <p:cNvSpPr>
            <a:spLocks noGrp="1"/>
          </p:cNvSpPr>
          <p:nvPr>
            <p:ph type="title"/>
          </p:nvPr>
        </p:nvSpPr>
        <p:spPr>
          <a:xfrm>
            <a:off x="326562" y="282504"/>
            <a:ext cx="3571810" cy="3573516"/>
          </a:xfrm>
        </p:spPr>
        <p:txBody>
          <a:bodyPr vert="horz" lIns="91440" tIns="45720" rIns="91440" bIns="45720" rtlCol="0" anchor="b">
            <a:normAutofit/>
          </a:bodyPr>
          <a:lstStyle/>
          <a:p>
            <a:pPr algn="ctr"/>
            <a:r>
              <a:rPr lang="en-US" kern="1200" dirty="0">
                <a:solidFill>
                  <a:schemeClr val="tx1"/>
                </a:solidFill>
                <a:latin typeface="+mj-lt"/>
                <a:ea typeface="+mj-ea"/>
                <a:cs typeface="+mj-cs"/>
              </a:rPr>
              <a:t>Budget Outlook</a:t>
            </a:r>
          </a:p>
        </p:txBody>
      </p:sp>
      <p:sp>
        <p:nvSpPr>
          <p:cNvPr id="18" name="sketch line">
            <a:extLst>
              <a:ext uri="{FF2B5EF4-FFF2-40B4-BE49-F238E27FC236}">
                <a16:creationId xmlns:a16="http://schemas.microsoft.com/office/drawing/2014/main" id="{E9700324-BB1E-0D11-1E98-5919B119F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276848CB-C60E-98B9-34F3-7B922BECBEF5}"/>
              </a:ext>
            </a:extLst>
          </p:cNvPr>
          <p:cNvGraphicFramePr>
            <a:graphicFrameLocks noGrp="1"/>
          </p:cNvGraphicFramePr>
          <p:nvPr>
            <p:extLst>
              <p:ext uri="{D42A27DB-BD31-4B8C-83A1-F6EECF244321}">
                <p14:modId xmlns:p14="http://schemas.microsoft.com/office/powerpoint/2010/main" val="2746149388"/>
              </p:ext>
            </p:extLst>
          </p:nvPr>
        </p:nvGraphicFramePr>
        <p:xfrm>
          <a:off x="4159739" y="1719847"/>
          <a:ext cx="7770894" cy="1005840"/>
        </p:xfrm>
        <a:graphic>
          <a:graphicData uri="http://schemas.openxmlformats.org/drawingml/2006/table">
            <a:tbl>
              <a:tblPr firstRow="1" bandRow="1">
                <a:tableStyleId>{5C22544A-7EE6-4342-B048-85BDC9FD1C3A}</a:tableStyleId>
              </a:tblPr>
              <a:tblGrid>
                <a:gridCol w="1255646">
                  <a:extLst>
                    <a:ext uri="{9D8B030D-6E8A-4147-A177-3AD203B41FA5}">
                      <a16:colId xmlns:a16="http://schemas.microsoft.com/office/drawing/2014/main" val="1666298417"/>
                    </a:ext>
                  </a:extLst>
                </a:gridCol>
                <a:gridCol w="1274012">
                  <a:extLst>
                    <a:ext uri="{9D8B030D-6E8A-4147-A177-3AD203B41FA5}">
                      <a16:colId xmlns:a16="http://schemas.microsoft.com/office/drawing/2014/main" val="2027035215"/>
                    </a:ext>
                  </a:extLst>
                </a:gridCol>
                <a:gridCol w="1295790">
                  <a:extLst>
                    <a:ext uri="{9D8B030D-6E8A-4147-A177-3AD203B41FA5}">
                      <a16:colId xmlns:a16="http://schemas.microsoft.com/office/drawing/2014/main" val="3096422093"/>
                    </a:ext>
                  </a:extLst>
                </a:gridCol>
                <a:gridCol w="1328457">
                  <a:extLst>
                    <a:ext uri="{9D8B030D-6E8A-4147-A177-3AD203B41FA5}">
                      <a16:colId xmlns:a16="http://schemas.microsoft.com/office/drawing/2014/main" val="849914441"/>
                    </a:ext>
                  </a:extLst>
                </a:gridCol>
                <a:gridCol w="1339347">
                  <a:extLst>
                    <a:ext uri="{9D8B030D-6E8A-4147-A177-3AD203B41FA5}">
                      <a16:colId xmlns:a16="http://schemas.microsoft.com/office/drawing/2014/main" val="3544909703"/>
                    </a:ext>
                  </a:extLst>
                </a:gridCol>
                <a:gridCol w="1277642">
                  <a:extLst>
                    <a:ext uri="{9D8B030D-6E8A-4147-A177-3AD203B41FA5}">
                      <a16:colId xmlns:a16="http://schemas.microsoft.com/office/drawing/2014/main" val="1179116626"/>
                    </a:ext>
                  </a:extLst>
                </a:gridCol>
              </a:tblGrid>
              <a:tr h="246038">
                <a:tc>
                  <a:txBody>
                    <a:bodyPr/>
                    <a:lstStyle/>
                    <a:p>
                      <a:endParaRPr lang="en-GB" dirty="0"/>
                    </a:p>
                  </a:txBody>
                  <a:tcPr>
                    <a:solidFill>
                      <a:schemeClr val="tx1">
                        <a:lumMod val="50000"/>
                        <a:lumOff val="50000"/>
                      </a:schemeClr>
                    </a:solidFill>
                  </a:tcPr>
                </a:tc>
                <a:tc>
                  <a:txBody>
                    <a:bodyPr/>
                    <a:lstStyle/>
                    <a:p>
                      <a:pPr algn="ctr"/>
                      <a:r>
                        <a:rPr lang="en-GB" dirty="0"/>
                        <a:t>2026</a:t>
                      </a:r>
                    </a:p>
                  </a:txBody>
                  <a:tcPr>
                    <a:solidFill>
                      <a:schemeClr val="tx1">
                        <a:lumMod val="50000"/>
                        <a:lumOff val="50000"/>
                      </a:schemeClr>
                    </a:solidFill>
                  </a:tcPr>
                </a:tc>
                <a:tc>
                  <a:txBody>
                    <a:bodyPr/>
                    <a:lstStyle/>
                    <a:p>
                      <a:pPr algn="ctr"/>
                      <a:r>
                        <a:rPr lang="en-GB" dirty="0"/>
                        <a:t>2027</a:t>
                      </a:r>
                    </a:p>
                  </a:txBody>
                  <a:tcPr>
                    <a:solidFill>
                      <a:schemeClr val="tx1">
                        <a:lumMod val="50000"/>
                        <a:lumOff val="50000"/>
                      </a:schemeClr>
                    </a:solidFill>
                  </a:tcPr>
                </a:tc>
                <a:tc>
                  <a:txBody>
                    <a:bodyPr/>
                    <a:lstStyle/>
                    <a:p>
                      <a:pPr algn="ctr"/>
                      <a:r>
                        <a:rPr lang="en-GB" dirty="0"/>
                        <a:t>2028</a:t>
                      </a:r>
                    </a:p>
                  </a:txBody>
                  <a:tcPr>
                    <a:solidFill>
                      <a:schemeClr val="tx1">
                        <a:lumMod val="50000"/>
                        <a:lumOff val="50000"/>
                      </a:schemeClr>
                    </a:solidFill>
                  </a:tcPr>
                </a:tc>
                <a:tc>
                  <a:txBody>
                    <a:bodyPr/>
                    <a:lstStyle/>
                    <a:p>
                      <a:pPr algn="ctr"/>
                      <a:r>
                        <a:rPr lang="en-GB" dirty="0"/>
                        <a:t>2029</a:t>
                      </a:r>
                    </a:p>
                  </a:txBody>
                  <a:tcPr>
                    <a:solidFill>
                      <a:schemeClr val="tx1">
                        <a:lumMod val="50000"/>
                        <a:lumOff val="50000"/>
                      </a:schemeClr>
                    </a:solidFill>
                  </a:tcPr>
                </a:tc>
                <a:tc>
                  <a:txBody>
                    <a:bodyPr/>
                    <a:lstStyle/>
                    <a:p>
                      <a:pPr algn="ctr"/>
                      <a:r>
                        <a:rPr lang="en-GB" dirty="0"/>
                        <a:t>2030</a:t>
                      </a:r>
                    </a:p>
                  </a:txBody>
                  <a:tcPr>
                    <a:solidFill>
                      <a:schemeClr val="tx1">
                        <a:lumMod val="50000"/>
                        <a:lumOff val="50000"/>
                      </a:schemeClr>
                    </a:solidFill>
                  </a:tcPr>
                </a:tc>
                <a:extLst>
                  <a:ext uri="{0D108BD9-81ED-4DB2-BD59-A6C34878D82A}">
                    <a16:rowId xmlns:a16="http://schemas.microsoft.com/office/drawing/2014/main" val="1413673240"/>
                  </a:ext>
                </a:extLst>
              </a:tr>
              <a:tr h="615095">
                <a:tc>
                  <a:txBody>
                    <a:bodyPr/>
                    <a:lstStyle/>
                    <a:p>
                      <a:r>
                        <a:rPr lang="en-GB" dirty="0"/>
                        <a:t>Anticipated</a:t>
                      </a:r>
                    </a:p>
                    <a:p>
                      <a:r>
                        <a:rPr lang="en-GB" dirty="0"/>
                        <a:t>Nett </a:t>
                      </a:r>
                    </a:p>
                  </a:txBody>
                  <a:tcPr/>
                </a:tc>
                <a:tc>
                  <a:txBody>
                    <a:bodyPr/>
                    <a:lstStyle/>
                    <a:p>
                      <a:pPr algn="r"/>
                      <a:r>
                        <a:rPr lang="en-GB" dirty="0"/>
                        <a:t>9,000</a:t>
                      </a:r>
                    </a:p>
                  </a:txBody>
                  <a:tcPr/>
                </a:tc>
                <a:tc>
                  <a:txBody>
                    <a:bodyPr/>
                    <a:lstStyle/>
                    <a:p>
                      <a:pPr algn="r"/>
                      <a:r>
                        <a:rPr lang="en-US" dirty="0"/>
                        <a:t>11,000</a:t>
                      </a:r>
                      <a:endParaRPr lang="en-GB" dirty="0"/>
                    </a:p>
                  </a:txBody>
                  <a:tcPr/>
                </a:tc>
                <a:tc>
                  <a:txBody>
                    <a:bodyPr/>
                    <a:lstStyle/>
                    <a:p>
                      <a:pPr algn="r"/>
                      <a:r>
                        <a:rPr lang="en-GB" dirty="0"/>
                        <a:t>21,500</a:t>
                      </a:r>
                    </a:p>
                  </a:txBody>
                  <a:tcPr/>
                </a:tc>
                <a:tc>
                  <a:txBody>
                    <a:bodyPr/>
                    <a:lstStyle/>
                    <a:p>
                      <a:pPr algn="r"/>
                      <a:r>
                        <a:rPr lang="en-GB" dirty="0"/>
                        <a:t>24,000</a:t>
                      </a:r>
                    </a:p>
                  </a:txBody>
                  <a:tcPr/>
                </a:tc>
                <a:tc>
                  <a:txBody>
                    <a:bodyPr/>
                    <a:lstStyle/>
                    <a:p>
                      <a:pPr algn="r"/>
                      <a:r>
                        <a:rPr lang="en-US" dirty="0"/>
                        <a:t>24,000</a:t>
                      </a:r>
                      <a:endParaRPr lang="en-GB" dirty="0"/>
                    </a:p>
                  </a:txBody>
                  <a:tcPr/>
                </a:tc>
                <a:extLst>
                  <a:ext uri="{0D108BD9-81ED-4DB2-BD59-A6C34878D82A}">
                    <a16:rowId xmlns:a16="http://schemas.microsoft.com/office/drawing/2014/main" val="3750041933"/>
                  </a:ext>
                </a:extLst>
              </a:tr>
            </a:tbl>
          </a:graphicData>
        </a:graphic>
      </p:graphicFrame>
      <p:sp>
        <p:nvSpPr>
          <p:cNvPr id="6" name="TextBox 5">
            <a:extLst>
              <a:ext uri="{FF2B5EF4-FFF2-40B4-BE49-F238E27FC236}">
                <a16:creationId xmlns:a16="http://schemas.microsoft.com/office/drawing/2014/main" id="{7F6E0E74-BC27-B43E-31E1-822309FAF8A1}"/>
              </a:ext>
            </a:extLst>
          </p:cNvPr>
          <p:cNvSpPr txBox="1"/>
          <p:nvPr/>
        </p:nvSpPr>
        <p:spPr>
          <a:xfrm>
            <a:off x="858755" y="4950280"/>
            <a:ext cx="22902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2026 - 2030</a:t>
            </a:r>
          </a:p>
        </p:txBody>
      </p:sp>
      <p:graphicFrame>
        <p:nvGraphicFramePr>
          <p:cNvPr id="4" name="Table 3">
            <a:extLst>
              <a:ext uri="{FF2B5EF4-FFF2-40B4-BE49-F238E27FC236}">
                <a16:creationId xmlns:a16="http://schemas.microsoft.com/office/drawing/2014/main" id="{E4BCD48A-21BF-3A4B-034B-3718321A8D90}"/>
              </a:ext>
            </a:extLst>
          </p:cNvPr>
          <p:cNvGraphicFramePr>
            <a:graphicFrameLocks noGrp="1"/>
          </p:cNvGraphicFramePr>
          <p:nvPr>
            <p:extLst>
              <p:ext uri="{D42A27DB-BD31-4B8C-83A1-F6EECF244321}">
                <p14:modId xmlns:p14="http://schemas.microsoft.com/office/powerpoint/2010/main" val="1625258079"/>
              </p:ext>
            </p:extLst>
          </p:nvPr>
        </p:nvGraphicFramePr>
        <p:xfrm>
          <a:off x="4210693" y="4181141"/>
          <a:ext cx="7719940" cy="896113"/>
        </p:xfrm>
        <a:graphic>
          <a:graphicData uri="http://schemas.openxmlformats.org/drawingml/2006/table">
            <a:tbl>
              <a:tblPr firstRow="1" bandRow="1">
                <a:tableStyleId>{5C22544A-7EE6-4342-B048-85BDC9FD1C3A}</a:tableStyleId>
              </a:tblPr>
              <a:tblGrid>
                <a:gridCol w="1307534">
                  <a:extLst>
                    <a:ext uri="{9D8B030D-6E8A-4147-A177-3AD203B41FA5}">
                      <a16:colId xmlns:a16="http://schemas.microsoft.com/office/drawing/2014/main" val="4151793125"/>
                    </a:ext>
                  </a:extLst>
                </a:gridCol>
                <a:gridCol w="1235999">
                  <a:extLst>
                    <a:ext uri="{9D8B030D-6E8A-4147-A177-3AD203B41FA5}">
                      <a16:colId xmlns:a16="http://schemas.microsoft.com/office/drawing/2014/main" val="1922622978"/>
                    </a:ext>
                  </a:extLst>
                </a:gridCol>
                <a:gridCol w="1288820">
                  <a:extLst>
                    <a:ext uri="{9D8B030D-6E8A-4147-A177-3AD203B41FA5}">
                      <a16:colId xmlns:a16="http://schemas.microsoft.com/office/drawing/2014/main" val="1473908946"/>
                    </a:ext>
                  </a:extLst>
                </a:gridCol>
                <a:gridCol w="1383896">
                  <a:extLst>
                    <a:ext uri="{9D8B030D-6E8A-4147-A177-3AD203B41FA5}">
                      <a16:colId xmlns:a16="http://schemas.microsoft.com/office/drawing/2014/main" val="1238145732"/>
                    </a:ext>
                  </a:extLst>
                </a:gridCol>
                <a:gridCol w="1262309">
                  <a:extLst>
                    <a:ext uri="{9D8B030D-6E8A-4147-A177-3AD203B41FA5}">
                      <a16:colId xmlns:a16="http://schemas.microsoft.com/office/drawing/2014/main" val="2267192075"/>
                    </a:ext>
                  </a:extLst>
                </a:gridCol>
                <a:gridCol w="1241382">
                  <a:extLst>
                    <a:ext uri="{9D8B030D-6E8A-4147-A177-3AD203B41FA5}">
                      <a16:colId xmlns:a16="http://schemas.microsoft.com/office/drawing/2014/main" val="1858058628"/>
                    </a:ext>
                  </a:extLst>
                </a:gridCol>
              </a:tblGrid>
              <a:tr h="896113">
                <a:tc>
                  <a:txBody>
                    <a:bodyPr/>
                    <a:lstStyle/>
                    <a:p>
                      <a:r>
                        <a:rPr lang="en-GB" dirty="0"/>
                        <a:t>Member interest</a:t>
                      </a:r>
                    </a:p>
                  </a:txBody>
                  <a:tcPr>
                    <a:solidFill>
                      <a:schemeClr val="tx1">
                        <a:lumMod val="50000"/>
                        <a:lumOff val="50000"/>
                      </a:schemeClr>
                    </a:solidFill>
                  </a:tcPr>
                </a:tc>
                <a:tc>
                  <a:txBody>
                    <a:bodyPr/>
                    <a:lstStyle/>
                    <a:p>
                      <a:pPr algn="ctr"/>
                      <a:r>
                        <a:rPr lang="en-GB" dirty="0"/>
                        <a:t>4.5%</a:t>
                      </a:r>
                    </a:p>
                  </a:txBody>
                  <a:tcPr>
                    <a:solidFill>
                      <a:schemeClr val="tx1">
                        <a:lumMod val="50000"/>
                        <a:lumOff val="50000"/>
                      </a:schemeClr>
                    </a:solidFill>
                  </a:tcPr>
                </a:tc>
                <a:tc>
                  <a:txBody>
                    <a:bodyPr/>
                    <a:lstStyle/>
                    <a:p>
                      <a:pPr algn="ctr"/>
                      <a:r>
                        <a:rPr lang="en-GB" dirty="0"/>
                        <a:t>5%</a:t>
                      </a:r>
                    </a:p>
                  </a:txBody>
                  <a:tcPr>
                    <a:solidFill>
                      <a:schemeClr val="tx1">
                        <a:lumMod val="50000"/>
                        <a:lumOff val="50000"/>
                      </a:schemeClr>
                    </a:solidFill>
                  </a:tcPr>
                </a:tc>
                <a:tc>
                  <a:txBody>
                    <a:bodyPr/>
                    <a:lstStyle/>
                    <a:p>
                      <a:pPr algn="ctr"/>
                      <a:r>
                        <a:rPr lang="en-GB" dirty="0"/>
                        <a:t>5%</a:t>
                      </a:r>
                    </a:p>
                  </a:txBody>
                  <a:tcPr>
                    <a:solidFill>
                      <a:schemeClr val="tx1">
                        <a:lumMod val="50000"/>
                        <a:lumOff val="50000"/>
                      </a:schemeClr>
                    </a:solidFill>
                  </a:tcPr>
                </a:tc>
                <a:tc>
                  <a:txBody>
                    <a:bodyPr/>
                    <a:lstStyle/>
                    <a:p>
                      <a:pPr algn="ctr"/>
                      <a:r>
                        <a:rPr lang="en-GB" dirty="0"/>
                        <a:t>5%</a:t>
                      </a:r>
                    </a:p>
                  </a:txBody>
                  <a:tcPr>
                    <a:solidFill>
                      <a:schemeClr val="tx1">
                        <a:lumMod val="50000"/>
                        <a:lumOff val="50000"/>
                      </a:schemeClr>
                    </a:solidFill>
                  </a:tcPr>
                </a:tc>
                <a:tc>
                  <a:txBody>
                    <a:bodyPr/>
                    <a:lstStyle/>
                    <a:p>
                      <a:pPr algn="ctr"/>
                      <a:r>
                        <a:rPr lang="en-GB" dirty="0"/>
                        <a:t>5%</a:t>
                      </a:r>
                    </a:p>
                  </a:txBody>
                  <a:tcPr>
                    <a:solidFill>
                      <a:schemeClr val="tx1">
                        <a:lumMod val="50000"/>
                        <a:lumOff val="50000"/>
                      </a:schemeClr>
                    </a:solidFill>
                  </a:tcPr>
                </a:tc>
                <a:extLst>
                  <a:ext uri="{0D108BD9-81ED-4DB2-BD59-A6C34878D82A}">
                    <a16:rowId xmlns:a16="http://schemas.microsoft.com/office/drawing/2014/main" val="667348397"/>
                  </a:ext>
                </a:extLst>
              </a:tr>
            </a:tbl>
          </a:graphicData>
        </a:graphic>
      </p:graphicFrame>
    </p:spTree>
    <p:extLst>
      <p:ext uri="{BB962C8B-B14F-4D97-AF65-F5344CB8AC3E}">
        <p14:creationId xmlns:p14="http://schemas.microsoft.com/office/powerpoint/2010/main" val="37893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0EC5CF-353A-31A3-80BC-26E32476C0CD}"/>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418ACD1-341C-2B3D-B06E-654EF010F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73617C-CDCD-CBD6-0B85-4867F5F2269A}"/>
              </a:ext>
            </a:extLst>
          </p:cNvPr>
          <p:cNvSpPr>
            <a:spLocks noGrp="1"/>
          </p:cNvSpPr>
          <p:nvPr>
            <p:ph type="title"/>
          </p:nvPr>
        </p:nvSpPr>
        <p:spPr>
          <a:xfrm>
            <a:off x="630936" y="639520"/>
            <a:ext cx="3429000" cy="1719072"/>
          </a:xfrm>
        </p:spPr>
        <p:txBody>
          <a:bodyPr anchor="b">
            <a:normAutofit/>
          </a:bodyPr>
          <a:lstStyle/>
          <a:p>
            <a:pPr algn="ctr"/>
            <a:r>
              <a:rPr lang="en-GB" sz="4800" dirty="0"/>
              <a:t>Budget Outlook</a:t>
            </a:r>
            <a:endParaRPr lang="en-GB" sz="4600" b="1" dirty="0"/>
          </a:p>
        </p:txBody>
      </p:sp>
      <p:sp>
        <p:nvSpPr>
          <p:cNvPr id="24" name="sketch line">
            <a:extLst>
              <a:ext uri="{FF2B5EF4-FFF2-40B4-BE49-F238E27FC236}">
                <a16:creationId xmlns:a16="http://schemas.microsoft.com/office/drawing/2014/main" id="{C00D4A91-12B5-FF48-847C-2A2431E2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5655C96D-5481-0826-D6E9-6ABC3C7D1805}"/>
              </a:ext>
            </a:extLst>
          </p:cNvPr>
          <p:cNvSpPr>
            <a:spLocks noGrp="1"/>
          </p:cNvSpPr>
          <p:nvPr>
            <p:ph idx="1"/>
          </p:nvPr>
        </p:nvSpPr>
        <p:spPr>
          <a:xfrm>
            <a:off x="6218273" y="2452617"/>
            <a:ext cx="3429000" cy="3410712"/>
          </a:xfrm>
        </p:spPr>
        <p:txBody>
          <a:bodyPr anchor="t">
            <a:normAutofit/>
          </a:bodyPr>
          <a:lstStyle/>
          <a:p>
            <a:endParaRPr lang="en-GB" sz="2200" dirty="0"/>
          </a:p>
          <a:p>
            <a:endParaRPr lang="en-GB" sz="2200" dirty="0"/>
          </a:p>
        </p:txBody>
      </p:sp>
      <p:sp>
        <p:nvSpPr>
          <p:cNvPr id="6" name="TextBox 5">
            <a:extLst>
              <a:ext uri="{FF2B5EF4-FFF2-40B4-BE49-F238E27FC236}">
                <a16:creationId xmlns:a16="http://schemas.microsoft.com/office/drawing/2014/main" id="{BDBE1A34-50DF-7AD3-8FAA-2C094BFCB275}"/>
              </a:ext>
            </a:extLst>
          </p:cNvPr>
          <p:cNvSpPr txBox="1"/>
          <p:nvPr/>
        </p:nvSpPr>
        <p:spPr>
          <a:xfrm>
            <a:off x="4753782" y="1077147"/>
            <a:ext cx="6744371"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No share interest for 2025</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Retain prudential balance of £12,000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Retain repairs and renewals contingency of £5,000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Fund identified Renewals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Fund existing share repurchase requests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Set aside funds for cottage and pub relet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Loan repayment to end March 2028</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All major projects in original business plan complete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935A8E7-0BD3-70DD-F28E-1659CE4EEE33}"/>
              </a:ext>
            </a:extLst>
          </p:cNvPr>
          <p:cNvSpPr txBox="1"/>
          <p:nvPr/>
        </p:nvSpPr>
        <p:spPr>
          <a:xfrm>
            <a:off x="643279" y="3373143"/>
            <a:ext cx="325509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Plan to 2027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(Shareholders Meeting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20</a:t>
            </a:r>
            <a:r>
              <a:rPr lang="en-GB" baseline="30000" dirty="0">
                <a:solidFill>
                  <a:prstClr val="black"/>
                </a:solidFill>
                <a:latin typeface="Calibri" panose="020F0502020204030204"/>
              </a:rPr>
              <a:t>th</a:t>
            </a:r>
            <a:r>
              <a:rPr lang="en-GB" dirty="0">
                <a:solidFill>
                  <a:prstClr val="black"/>
                </a:solidFill>
                <a:latin typeface="Calibri" panose="020F0502020204030204"/>
              </a:rPr>
              <a:t> January 2026)</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712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2BD08E-0B79-127F-F0C9-21786286A950}"/>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FB31B01-8A58-E566-1341-64B2992F2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335E3E-60B7-3D95-D1FE-489CFD7604A9}"/>
              </a:ext>
            </a:extLst>
          </p:cNvPr>
          <p:cNvSpPr>
            <a:spLocks noGrp="1"/>
          </p:cNvSpPr>
          <p:nvPr>
            <p:ph type="title"/>
          </p:nvPr>
        </p:nvSpPr>
        <p:spPr>
          <a:xfrm>
            <a:off x="630936" y="639520"/>
            <a:ext cx="3429000" cy="1719072"/>
          </a:xfrm>
        </p:spPr>
        <p:txBody>
          <a:bodyPr anchor="b">
            <a:normAutofit/>
          </a:bodyPr>
          <a:lstStyle/>
          <a:p>
            <a:pPr algn="ctr"/>
            <a:r>
              <a:rPr lang="en-GB" sz="5400" dirty="0"/>
              <a:t>Shares</a:t>
            </a:r>
            <a:r>
              <a:rPr lang="en-GB" sz="4800" dirty="0"/>
              <a:t> </a:t>
            </a:r>
            <a:endParaRPr lang="en-GB" sz="4600" b="1" dirty="0"/>
          </a:p>
        </p:txBody>
      </p:sp>
      <p:sp>
        <p:nvSpPr>
          <p:cNvPr id="24" name="sketch line">
            <a:extLst>
              <a:ext uri="{FF2B5EF4-FFF2-40B4-BE49-F238E27FC236}">
                <a16:creationId xmlns:a16="http://schemas.microsoft.com/office/drawing/2014/main" id="{C208A8B4-5507-252F-0A41-4BD820D41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2D9A26E1-1147-E6C8-977A-DB758FCF5674}"/>
              </a:ext>
            </a:extLst>
          </p:cNvPr>
          <p:cNvSpPr>
            <a:spLocks noGrp="1"/>
          </p:cNvSpPr>
          <p:nvPr>
            <p:ph idx="1"/>
          </p:nvPr>
        </p:nvSpPr>
        <p:spPr>
          <a:xfrm>
            <a:off x="7443707" y="5779763"/>
            <a:ext cx="647701" cy="468617"/>
          </a:xfrm>
        </p:spPr>
        <p:txBody>
          <a:bodyPr anchor="t">
            <a:normAutofit/>
          </a:bodyPr>
          <a:lstStyle/>
          <a:p>
            <a:endParaRPr lang="en-GB" sz="2200" dirty="0"/>
          </a:p>
          <a:p>
            <a:endParaRPr lang="en-GB" sz="2200" dirty="0"/>
          </a:p>
        </p:txBody>
      </p:sp>
      <p:sp>
        <p:nvSpPr>
          <p:cNvPr id="5" name="TextBox 4">
            <a:extLst>
              <a:ext uri="{FF2B5EF4-FFF2-40B4-BE49-F238E27FC236}">
                <a16:creationId xmlns:a16="http://schemas.microsoft.com/office/drawing/2014/main" id="{42A45E98-2BFF-2FCA-A478-48FDED944646}"/>
              </a:ext>
            </a:extLst>
          </p:cNvPr>
          <p:cNvSpPr txBox="1"/>
          <p:nvPr/>
        </p:nvSpPr>
        <p:spPr>
          <a:xfrm>
            <a:off x="853514" y="3155374"/>
            <a:ext cx="325509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Sales and Repurchase requests</a:t>
            </a:r>
          </a:p>
        </p:txBody>
      </p:sp>
      <p:graphicFrame>
        <p:nvGraphicFramePr>
          <p:cNvPr id="7" name="Table 6">
            <a:extLst>
              <a:ext uri="{FF2B5EF4-FFF2-40B4-BE49-F238E27FC236}">
                <a16:creationId xmlns:a16="http://schemas.microsoft.com/office/drawing/2014/main" id="{6A07A8C3-6FD8-7C74-811B-C97FB74864C5}"/>
              </a:ext>
            </a:extLst>
          </p:cNvPr>
          <p:cNvGraphicFramePr>
            <a:graphicFrameLocks noGrp="1"/>
          </p:cNvGraphicFramePr>
          <p:nvPr>
            <p:extLst>
              <p:ext uri="{D42A27DB-BD31-4B8C-83A1-F6EECF244321}">
                <p14:modId xmlns:p14="http://schemas.microsoft.com/office/powerpoint/2010/main" val="118430294"/>
              </p:ext>
            </p:extLst>
          </p:nvPr>
        </p:nvGraphicFramePr>
        <p:xfrm>
          <a:off x="4108609" y="1850883"/>
          <a:ext cx="7229878" cy="2966720"/>
        </p:xfrm>
        <a:graphic>
          <a:graphicData uri="http://schemas.openxmlformats.org/drawingml/2006/table">
            <a:tbl>
              <a:tblPr firstRow="1" bandRow="1">
                <a:tableStyleId>{5C22544A-7EE6-4342-B048-85BDC9FD1C3A}</a:tableStyleId>
              </a:tblPr>
              <a:tblGrid>
                <a:gridCol w="4484673">
                  <a:extLst>
                    <a:ext uri="{9D8B030D-6E8A-4147-A177-3AD203B41FA5}">
                      <a16:colId xmlns:a16="http://schemas.microsoft.com/office/drawing/2014/main" val="3239639925"/>
                    </a:ext>
                  </a:extLst>
                </a:gridCol>
                <a:gridCol w="2745205">
                  <a:extLst>
                    <a:ext uri="{9D8B030D-6E8A-4147-A177-3AD203B41FA5}">
                      <a16:colId xmlns:a16="http://schemas.microsoft.com/office/drawing/2014/main" val="3928903188"/>
                    </a:ext>
                  </a:extLst>
                </a:gridCol>
              </a:tblGrid>
              <a:tr h="370840">
                <a:tc>
                  <a:txBody>
                    <a:bodyPr/>
                    <a:lstStyle/>
                    <a:p>
                      <a:r>
                        <a:rPr lang="en-US" dirty="0"/>
                        <a:t>Share Repurchase Fund to Dec 2025</a:t>
                      </a:r>
                      <a:endParaRPr lang="en-GB" dirty="0"/>
                    </a:p>
                  </a:txBody>
                  <a:tcPr>
                    <a:solidFill>
                      <a:schemeClr val="tx1">
                        <a:lumMod val="50000"/>
                        <a:lumOff val="50000"/>
                      </a:schemeClr>
                    </a:solidFill>
                  </a:tcPr>
                </a:tc>
                <a:tc>
                  <a:txBody>
                    <a:bodyPr/>
                    <a:lstStyle/>
                    <a:p>
                      <a:endParaRPr lang="en-GB" dirty="0"/>
                    </a:p>
                  </a:txBody>
                  <a:tcPr>
                    <a:solidFill>
                      <a:schemeClr val="tx1">
                        <a:lumMod val="50000"/>
                        <a:lumOff val="50000"/>
                      </a:schemeClr>
                    </a:solidFill>
                  </a:tcPr>
                </a:tc>
                <a:extLst>
                  <a:ext uri="{0D108BD9-81ED-4DB2-BD59-A6C34878D82A}">
                    <a16:rowId xmlns:a16="http://schemas.microsoft.com/office/drawing/2014/main" val="1964494822"/>
                  </a:ext>
                </a:extLst>
              </a:tr>
              <a:tr h="370840">
                <a:tc>
                  <a:txBody>
                    <a:bodyPr/>
                    <a:lstStyle/>
                    <a:p>
                      <a:r>
                        <a:rPr lang="en-US" dirty="0"/>
                        <a:t>Annual contributions</a:t>
                      </a:r>
                      <a:endParaRPr lang="en-GB" dirty="0"/>
                    </a:p>
                  </a:txBody>
                  <a:tcPr/>
                </a:tc>
                <a:tc>
                  <a:txBody>
                    <a:bodyPr/>
                    <a:lstStyle/>
                    <a:p>
                      <a:pPr algn="r"/>
                      <a:r>
                        <a:rPr lang="en-US" dirty="0"/>
                        <a:t>30,000.00</a:t>
                      </a:r>
                      <a:endParaRPr lang="en-GB" dirty="0"/>
                    </a:p>
                  </a:txBody>
                  <a:tcPr/>
                </a:tc>
                <a:extLst>
                  <a:ext uri="{0D108BD9-81ED-4DB2-BD59-A6C34878D82A}">
                    <a16:rowId xmlns:a16="http://schemas.microsoft.com/office/drawing/2014/main" val="3947070356"/>
                  </a:ext>
                </a:extLst>
              </a:tr>
              <a:tr h="370840">
                <a:tc>
                  <a:txBody>
                    <a:bodyPr/>
                    <a:lstStyle/>
                    <a:p>
                      <a:r>
                        <a:rPr lang="en-US" dirty="0"/>
                        <a:t>Sales</a:t>
                      </a:r>
                      <a:endParaRPr lang="en-GB" dirty="0"/>
                    </a:p>
                  </a:txBody>
                  <a:tcPr/>
                </a:tc>
                <a:tc>
                  <a:txBody>
                    <a:bodyPr/>
                    <a:lstStyle/>
                    <a:p>
                      <a:pPr algn="r"/>
                      <a:r>
                        <a:rPr lang="en-US" dirty="0"/>
                        <a:t>25,500.00</a:t>
                      </a:r>
                      <a:endParaRPr lang="en-GB" dirty="0"/>
                    </a:p>
                  </a:txBody>
                  <a:tcPr/>
                </a:tc>
                <a:extLst>
                  <a:ext uri="{0D108BD9-81ED-4DB2-BD59-A6C34878D82A}">
                    <a16:rowId xmlns:a16="http://schemas.microsoft.com/office/drawing/2014/main" val="3495575910"/>
                  </a:ext>
                </a:extLst>
              </a:tr>
              <a:tr h="370840">
                <a:tc>
                  <a:txBody>
                    <a:bodyPr/>
                    <a:lstStyle/>
                    <a:p>
                      <a:r>
                        <a:rPr lang="en-US" b="1" dirty="0"/>
                        <a:t>Sub Total</a:t>
                      </a:r>
                      <a:endParaRPr lang="en-GB" b="1" dirty="0"/>
                    </a:p>
                  </a:txBody>
                  <a:tcPr/>
                </a:tc>
                <a:tc>
                  <a:txBody>
                    <a:bodyPr/>
                    <a:lstStyle/>
                    <a:p>
                      <a:pPr algn="r"/>
                      <a:r>
                        <a:rPr lang="en-US" b="1" dirty="0"/>
                        <a:t>55,500.00</a:t>
                      </a:r>
                      <a:endParaRPr lang="en-GB" b="1" dirty="0"/>
                    </a:p>
                  </a:txBody>
                  <a:tcPr/>
                </a:tc>
                <a:extLst>
                  <a:ext uri="{0D108BD9-81ED-4DB2-BD59-A6C34878D82A}">
                    <a16:rowId xmlns:a16="http://schemas.microsoft.com/office/drawing/2014/main" val="3853740250"/>
                  </a:ext>
                </a:extLst>
              </a:tr>
              <a:tr h="370840">
                <a:tc>
                  <a:txBody>
                    <a:bodyPr/>
                    <a:lstStyle/>
                    <a:p>
                      <a:r>
                        <a:rPr lang="en-US" dirty="0"/>
                        <a:t>Repurchases</a:t>
                      </a:r>
                      <a:endParaRPr lang="en-GB" dirty="0"/>
                    </a:p>
                  </a:txBody>
                  <a:tcPr/>
                </a:tc>
                <a:tc>
                  <a:txBody>
                    <a:bodyPr/>
                    <a:lstStyle/>
                    <a:p>
                      <a:pPr algn="r"/>
                      <a:r>
                        <a:rPr lang="en-US" dirty="0"/>
                        <a:t>54,000.00</a:t>
                      </a:r>
                      <a:endParaRPr lang="en-GB" dirty="0"/>
                    </a:p>
                  </a:txBody>
                  <a:tcPr/>
                </a:tc>
                <a:extLst>
                  <a:ext uri="{0D108BD9-81ED-4DB2-BD59-A6C34878D82A}">
                    <a16:rowId xmlns:a16="http://schemas.microsoft.com/office/drawing/2014/main" val="4291881357"/>
                  </a:ext>
                </a:extLst>
              </a:tr>
              <a:tr h="370840">
                <a:tc>
                  <a:txBody>
                    <a:bodyPr/>
                    <a:lstStyle/>
                    <a:p>
                      <a:r>
                        <a:rPr lang="en-US" b="1" dirty="0"/>
                        <a:t>Fund balance</a:t>
                      </a:r>
                      <a:endParaRPr lang="en-GB" b="1" dirty="0"/>
                    </a:p>
                  </a:txBody>
                  <a:tcPr/>
                </a:tc>
                <a:tc>
                  <a:txBody>
                    <a:bodyPr/>
                    <a:lstStyle/>
                    <a:p>
                      <a:pPr algn="r"/>
                      <a:r>
                        <a:rPr lang="en-US" b="1" dirty="0"/>
                        <a:t>1,500.00</a:t>
                      </a:r>
                      <a:endParaRPr lang="en-GB" b="1" dirty="0"/>
                    </a:p>
                  </a:txBody>
                  <a:tcPr/>
                </a:tc>
                <a:extLst>
                  <a:ext uri="{0D108BD9-81ED-4DB2-BD59-A6C34878D82A}">
                    <a16:rowId xmlns:a16="http://schemas.microsoft.com/office/drawing/2014/main" val="85021532"/>
                  </a:ext>
                </a:extLst>
              </a:tr>
              <a:tr h="370840">
                <a:tc>
                  <a:txBody>
                    <a:bodyPr/>
                    <a:lstStyle/>
                    <a:p>
                      <a:r>
                        <a:rPr lang="en-US" b="0" dirty="0"/>
                        <a:t>Outstanding requests</a:t>
                      </a:r>
                      <a:endParaRPr lang="en-GB" b="0" dirty="0"/>
                    </a:p>
                  </a:txBody>
                  <a:tcPr/>
                </a:tc>
                <a:tc>
                  <a:txBody>
                    <a:bodyPr/>
                    <a:lstStyle/>
                    <a:p>
                      <a:pPr algn="r"/>
                      <a:r>
                        <a:rPr lang="en-US" b="0" dirty="0"/>
                        <a:t>4</a:t>
                      </a:r>
                      <a:r>
                        <a:rPr lang="en-US" b="0"/>
                        <a:t>,500.00</a:t>
                      </a:r>
                      <a:endParaRPr lang="en-GB" b="0" dirty="0"/>
                    </a:p>
                  </a:txBody>
                  <a:tcPr/>
                </a:tc>
                <a:extLst>
                  <a:ext uri="{0D108BD9-81ED-4DB2-BD59-A6C34878D82A}">
                    <a16:rowId xmlns:a16="http://schemas.microsoft.com/office/drawing/2014/main" val="2120403611"/>
                  </a:ext>
                </a:extLst>
              </a:tr>
              <a:tr h="370840">
                <a:tc>
                  <a:txBody>
                    <a:bodyPr/>
                    <a:lstStyle/>
                    <a:p>
                      <a:r>
                        <a:rPr lang="en-US" b="1" dirty="0"/>
                        <a:t>Unfunded liabilities Dec 2025</a:t>
                      </a:r>
                      <a:endParaRPr lang="en-GB" b="1" dirty="0"/>
                    </a:p>
                  </a:txBody>
                  <a:tcPr/>
                </a:tc>
                <a:tc>
                  <a:txBody>
                    <a:bodyPr/>
                    <a:lstStyle/>
                    <a:p>
                      <a:pPr algn="r"/>
                      <a:r>
                        <a:rPr lang="en-US" b="1" dirty="0"/>
                        <a:t>-3,000.00</a:t>
                      </a:r>
                      <a:endParaRPr lang="en-GB" b="1" dirty="0"/>
                    </a:p>
                  </a:txBody>
                  <a:tcPr/>
                </a:tc>
                <a:extLst>
                  <a:ext uri="{0D108BD9-81ED-4DB2-BD59-A6C34878D82A}">
                    <a16:rowId xmlns:a16="http://schemas.microsoft.com/office/drawing/2014/main" val="1745601081"/>
                  </a:ext>
                </a:extLst>
              </a:tr>
            </a:tbl>
          </a:graphicData>
        </a:graphic>
      </p:graphicFrame>
      <p:graphicFrame>
        <p:nvGraphicFramePr>
          <p:cNvPr id="3" name="Table 2">
            <a:extLst>
              <a:ext uri="{FF2B5EF4-FFF2-40B4-BE49-F238E27FC236}">
                <a16:creationId xmlns:a16="http://schemas.microsoft.com/office/drawing/2014/main" id="{50C1D369-FD62-D0EA-6462-3DBE88094A5D}"/>
              </a:ext>
            </a:extLst>
          </p:cNvPr>
          <p:cNvGraphicFramePr>
            <a:graphicFrameLocks noGrp="1"/>
          </p:cNvGraphicFramePr>
          <p:nvPr>
            <p:extLst>
              <p:ext uri="{D42A27DB-BD31-4B8C-83A1-F6EECF244321}">
                <p14:modId xmlns:p14="http://schemas.microsoft.com/office/powerpoint/2010/main" val="13476039"/>
              </p:ext>
            </p:extLst>
          </p:nvPr>
        </p:nvGraphicFramePr>
        <p:xfrm>
          <a:off x="4108608" y="5466961"/>
          <a:ext cx="7229879" cy="370840"/>
        </p:xfrm>
        <a:graphic>
          <a:graphicData uri="http://schemas.openxmlformats.org/drawingml/2006/table">
            <a:tbl>
              <a:tblPr firstRow="1" bandRow="1">
                <a:tableStyleId>{5C22544A-7EE6-4342-B048-85BDC9FD1C3A}</a:tableStyleId>
              </a:tblPr>
              <a:tblGrid>
                <a:gridCol w="4503031">
                  <a:extLst>
                    <a:ext uri="{9D8B030D-6E8A-4147-A177-3AD203B41FA5}">
                      <a16:colId xmlns:a16="http://schemas.microsoft.com/office/drawing/2014/main" val="1245629051"/>
                    </a:ext>
                  </a:extLst>
                </a:gridCol>
                <a:gridCol w="2726848">
                  <a:extLst>
                    <a:ext uri="{9D8B030D-6E8A-4147-A177-3AD203B41FA5}">
                      <a16:colId xmlns:a16="http://schemas.microsoft.com/office/drawing/2014/main" val="2834788702"/>
                    </a:ext>
                  </a:extLst>
                </a:gridCol>
              </a:tblGrid>
              <a:tr h="370840">
                <a:tc>
                  <a:txBody>
                    <a:bodyPr/>
                    <a:lstStyle/>
                    <a:p>
                      <a:r>
                        <a:rPr lang="en-US" b="1" dirty="0"/>
                        <a:t>Anticipated 2026 contribution to fund</a:t>
                      </a:r>
                      <a:endParaRPr lang="en-GB" b="1" dirty="0"/>
                    </a:p>
                  </a:txBody>
                  <a:tcPr>
                    <a:solidFill>
                      <a:schemeClr val="tx1">
                        <a:lumMod val="50000"/>
                        <a:lumOff val="50000"/>
                      </a:schemeClr>
                    </a:solidFill>
                  </a:tcPr>
                </a:tc>
                <a:tc>
                  <a:txBody>
                    <a:bodyPr/>
                    <a:lstStyle/>
                    <a:p>
                      <a:pPr algn="r"/>
                      <a:r>
                        <a:rPr lang="en-US" b="1" dirty="0"/>
                        <a:t>3000.00</a:t>
                      </a:r>
                      <a:endParaRPr lang="en-GB" b="1" dirty="0"/>
                    </a:p>
                  </a:txBody>
                  <a:tcPr>
                    <a:solidFill>
                      <a:schemeClr val="tx1">
                        <a:lumMod val="50000"/>
                        <a:lumOff val="50000"/>
                      </a:schemeClr>
                    </a:solidFill>
                  </a:tcPr>
                </a:tc>
                <a:extLst>
                  <a:ext uri="{0D108BD9-81ED-4DB2-BD59-A6C34878D82A}">
                    <a16:rowId xmlns:a16="http://schemas.microsoft.com/office/drawing/2014/main" val="1988578412"/>
                  </a:ext>
                </a:extLst>
              </a:tr>
            </a:tbl>
          </a:graphicData>
        </a:graphic>
      </p:graphicFrame>
    </p:spTree>
    <p:extLst>
      <p:ext uri="{BB962C8B-B14F-4D97-AF65-F5344CB8AC3E}">
        <p14:creationId xmlns:p14="http://schemas.microsoft.com/office/powerpoint/2010/main" val="127286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B2C30-BA4F-A325-38A8-3D15C8A2B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B4A23-B6CE-F90C-A56B-6FA7AA6500D4}"/>
              </a:ext>
            </a:extLst>
          </p:cNvPr>
          <p:cNvSpPr>
            <a:spLocks noGrp="1"/>
          </p:cNvSpPr>
          <p:nvPr>
            <p:ph type="title"/>
          </p:nvPr>
        </p:nvSpPr>
        <p:spPr>
          <a:xfrm>
            <a:off x="630936" y="639520"/>
            <a:ext cx="3429000" cy="1719072"/>
          </a:xfrm>
        </p:spPr>
        <p:txBody>
          <a:bodyPr anchor="b">
            <a:normAutofit fontScale="90000"/>
          </a:bodyPr>
          <a:lstStyle/>
          <a:p>
            <a:pPr algn="ctr"/>
            <a:r>
              <a:rPr lang="en-GB" sz="4800" dirty="0"/>
              <a:t>Share Repurchase Requests</a:t>
            </a:r>
            <a:endParaRPr lang="en-GB" sz="4600" b="1" dirty="0"/>
          </a:p>
        </p:txBody>
      </p:sp>
      <p:sp>
        <p:nvSpPr>
          <p:cNvPr id="4" name="Content Placeholder 3">
            <a:extLst>
              <a:ext uri="{FF2B5EF4-FFF2-40B4-BE49-F238E27FC236}">
                <a16:creationId xmlns:a16="http://schemas.microsoft.com/office/drawing/2014/main" id="{0283F475-C4AF-BDE0-D2CF-0A24B70A11C9}"/>
              </a:ext>
            </a:extLst>
          </p:cNvPr>
          <p:cNvSpPr>
            <a:spLocks noGrp="1"/>
          </p:cNvSpPr>
          <p:nvPr>
            <p:ph idx="1"/>
          </p:nvPr>
        </p:nvSpPr>
        <p:spPr>
          <a:xfrm>
            <a:off x="6218273" y="2452617"/>
            <a:ext cx="3429000" cy="3410712"/>
          </a:xfrm>
        </p:spPr>
        <p:txBody>
          <a:bodyPr anchor="t">
            <a:normAutofit/>
          </a:bodyPr>
          <a:lstStyle/>
          <a:p>
            <a:endParaRPr lang="en-GB" sz="2200" dirty="0"/>
          </a:p>
          <a:p>
            <a:endParaRPr lang="en-GB" sz="2200" dirty="0"/>
          </a:p>
        </p:txBody>
      </p:sp>
      <p:sp>
        <p:nvSpPr>
          <p:cNvPr id="6" name="TextBox 5">
            <a:extLst>
              <a:ext uri="{FF2B5EF4-FFF2-40B4-BE49-F238E27FC236}">
                <a16:creationId xmlns:a16="http://schemas.microsoft.com/office/drawing/2014/main" id="{FB97E045-2F8C-BA78-83C8-EB7D88CDC41C}"/>
              </a:ext>
            </a:extLst>
          </p:cNvPr>
          <p:cNvSpPr txBox="1"/>
          <p:nvPr/>
        </p:nvSpPr>
        <p:spPr>
          <a:xfrm>
            <a:off x="4690872" y="1145765"/>
            <a:ext cx="6744371" cy="480131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Requests dealt with in the order received</a:t>
            </a:r>
          </a:p>
          <a:p>
            <a:pPr marL="342900" lvl="0" indent="-342900">
              <a:buFont typeface="Arial" panose="020B0604020202020204" pitchFamily="34" charset="0"/>
              <a:buChar char="•"/>
              <a:defRPr/>
            </a:pPr>
            <a:r>
              <a:rPr lang="en-GB" sz="2400" dirty="0">
                <a:solidFill>
                  <a:prstClr val="black"/>
                </a:solidFill>
              </a:rPr>
              <a:t>Fund existing share repurchase requests by January 2027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No further requests be dealt with in 2026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Moratorium remain in place until at least end 2026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Indicative repurchase limit for 2027 at £2000 if affordable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Reduce number of shares in circulation by 50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Share sale income accrues in the Repurchase Fund to offer flexibility/assist cash flow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Estate transfers be encouraged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3C5ACA4-5294-5EFB-C6D1-5A1E85D735CF}"/>
              </a:ext>
            </a:extLst>
          </p:cNvPr>
          <p:cNvSpPr txBox="1"/>
          <p:nvPr/>
        </p:nvSpPr>
        <p:spPr>
          <a:xfrm>
            <a:off x="550719" y="3429000"/>
            <a:ext cx="3429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Plan to 2027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(Shareholders meeting 20</a:t>
            </a:r>
            <a:r>
              <a:rPr lang="en-GB" baseline="30000" dirty="0">
                <a:solidFill>
                  <a:prstClr val="black"/>
                </a:solidFill>
                <a:latin typeface="Calibri" panose="020F0502020204030204"/>
              </a:rPr>
              <a:t>th</a:t>
            </a:r>
            <a:r>
              <a:rPr lang="en-GB" dirty="0">
                <a:solidFill>
                  <a:prstClr val="black"/>
                </a:solidFill>
                <a:latin typeface="Calibri" panose="020F0502020204030204"/>
              </a:rPr>
              <a:t> January 2026)</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41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90F8-49B5-41BF-8805-399FEF1E1DEC}"/>
              </a:ext>
            </a:extLst>
          </p:cNvPr>
          <p:cNvSpPr>
            <a:spLocks noGrp="1"/>
          </p:cNvSpPr>
          <p:nvPr>
            <p:ph type="title"/>
          </p:nvPr>
        </p:nvSpPr>
        <p:spPr>
          <a:xfrm>
            <a:off x="140573" y="690265"/>
            <a:ext cx="4146931" cy="1719072"/>
          </a:xfrm>
        </p:spPr>
        <p:txBody>
          <a:bodyPr anchor="b">
            <a:noAutofit/>
          </a:bodyPr>
          <a:lstStyle/>
          <a:p>
            <a:pPr algn="ctr"/>
            <a:r>
              <a:rPr lang="en-GB" dirty="0"/>
              <a:t>Capital Works</a:t>
            </a:r>
            <a:br>
              <a:rPr lang="en-GB" dirty="0"/>
            </a:br>
            <a:r>
              <a:rPr lang="en-GB" dirty="0"/>
              <a:t>Review</a:t>
            </a:r>
          </a:p>
        </p:txBody>
      </p:sp>
      <p:sp>
        <p:nvSpPr>
          <p:cNvPr id="4" name="Content Placeholder 3">
            <a:extLst>
              <a:ext uri="{FF2B5EF4-FFF2-40B4-BE49-F238E27FC236}">
                <a16:creationId xmlns:a16="http://schemas.microsoft.com/office/drawing/2014/main" id="{DC161413-25A3-4B75-85BF-8616067424EF}"/>
              </a:ext>
            </a:extLst>
          </p:cNvPr>
          <p:cNvSpPr>
            <a:spLocks noGrp="1"/>
          </p:cNvSpPr>
          <p:nvPr>
            <p:ph idx="1"/>
          </p:nvPr>
        </p:nvSpPr>
        <p:spPr>
          <a:xfrm>
            <a:off x="6218273" y="2452617"/>
            <a:ext cx="3429000" cy="3410712"/>
          </a:xfrm>
        </p:spPr>
        <p:txBody>
          <a:bodyPr anchor="t">
            <a:normAutofit/>
          </a:bodyPr>
          <a:lstStyle/>
          <a:p>
            <a:endParaRPr lang="en-GB" sz="2200" dirty="0"/>
          </a:p>
          <a:p>
            <a:endParaRPr lang="en-GB" sz="2200" dirty="0"/>
          </a:p>
        </p:txBody>
      </p:sp>
      <p:sp>
        <p:nvSpPr>
          <p:cNvPr id="3" name="TextBox 2">
            <a:extLst>
              <a:ext uri="{FF2B5EF4-FFF2-40B4-BE49-F238E27FC236}">
                <a16:creationId xmlns:a16="http://schemas.microsoft.com/office/drawing/2014/main" id="{42D19F25-F38C-9393-2008-4327E7D6D76A}"/>
              </a:ext>
            </a:extLst>
          </p:cNvPr>
          <p:cNvSpPr txBox="1"/>
          <p:nvPr/>
        </p:nvSpPr>
        <p:spPr>
          <a:xfrm>
            <a:off x="643278" y="2967335"/>
            <a:ext cx="3429000" cy="461665"/>
          </a:xfrm>
          <a:prstGeom prst="rect">
            <a:avLst/>
          </a:prstGeom>
          <a:noFill/>
        </p:spPr>
        <p:txBody>
          <a:bodyPr wrap="square" rtlCol="0">
            <a:spAutoFit/>
          </a:bodyPr>
          <a:lstStyle/>
          <a:p>
            <a:r>
              <a:rPr lang="en-US" sz="2400" dirty="0"/>
              <a:t>Short term requirements</a:t>
            </a:r>
            <a:endParaRPr lang="en-GB" sz="2400" dirty="0"/>
          </a:p>
        </p:txBody>
      </p:sp>
      <p:sp>
        <p:nvSpPr>
          <p:cNvPr id="6" name="TextBox 5">
            <a:extLst>
              <a:ext uri="{FF2B5EF4-FFF2-40B4-BE49-F238E27FC236}">
                <a16:creationId xmlns:a16="http://schemas.microsoft.com/office/drawing/2014/main" id="{C6688F10-BA7C-B661-3301-409B990FDF69}"/>
              </a:ext>
            </a:extLst>
          </p:cNvPr>
          <p:cNvSpPr txBox="1"/>
          <p:nvPr/>
        </p:nvSpPr>
        <p:spPr>
          <a:xfrm>
            <a:off x="6503665" y="2218981"/>
            <a:ext cx="4941236"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Building Renewals</a:t>
            </a:r>
          </a:p>
          <a:p>
            <a:pPr marL="800100" lvl="1" indent="-342900">
              <a:buFont typeface="Arial" panose="020B0604020202020204" pitchFamily="34" charset="0"/>
              <a:buChar char="•"/>
            </a:pPr>
            <a:r>
              <a:rPr lang="en-US" sz="2400" dirty="0"/>
              <a:t>Lean to roof</a:t>
            </a:r>
          </a:p>
          <a:p>
            <a:pPr marL="800100" lvl="1" indent="-342900">
              <a:buFont typeface="Arial" panose="020B0604020202020204" pitchFamily="34" charset="0"/>
              <a:buChar char="•"/>
            </a:pPr>
            <a:r>
              <a:rPr lang="en-US" sz="2400" dirty="0"/>
              <a:t>Access door</a:t>
            </a:r>
          </a:p>
          <a:p>
            <a:pPr marL="800100" lvl="1" indent="-342900">
              <a:buFont typeface="Arial" panose="020B0604020202020204" pitchFamily="34" charset="0"/>
              <a:buChar char="•"/>
            </a:pPr>
            <a:r>
              <a:rPr lang="en-US" sz="2400" dirty="0"/>
              <a:t>Decking</a:t>
            </a:r>
          </a:p>
          <a:p>
            <a:pPr marL="342900" indent="-342900">
              <a:buFont typeface="Arial" panose="020B0604020202020204" pitchFamily="34" charset="0"/>
              <a:buChar char="•"/>
            </a:pPr>
            <a:r>
              <a:rPr lang="en-US" sz="2400" dirty="0"/>
              <a:t>Kitchen equipment</a:t>
            </a:r>
            <a:endParaRPr lang="en-GB" sz="2400" dirty="0"/>
          </a:p>
        </p:txBody>
      </p:sp>
    </p:spTree>
    <p:extLst>
      <p:ext uri="{BB962C8B-B14F-4D97-AF65-F5344CB8AC3E}">
        <p14:creationId xmlns:p14="http://schemas.microsoft.com/office/powerpoint/2010/main" val="169919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Triangle 5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AC934-DC70-49E0-B34C-E4529FFF39EE}"/>
              </a:ext>
            </a:extLst>
          </p:cNvPr>
          <p:cNvSpPr>
            <a:spLocks noGrp="1"/>
          </p:cNvSpPr>
          <p:nvPr>
            <p:ph type="title"/>
          </p:nvPr>
        </p:nvSpPr>
        <p:spPr>
          <a:xfrm>
            <a:off x="1285240" y="1050595"/>
            <a:ext cx="8074815" cy="1618489"/>
          </a:xfrm>
        </p:spPr>
        <p:txBody>
          <a:bodyPr anchor="ctr">
            <a:normAutofit fontScale="90000"/>
          </a:bodyPr>
          <a:lstStyle/>
          <a:p>
            <a:r>
              <a:rPr lang="en-GB" sz="7300" b="1" dirty="0"/>
              <a:t>Agenda Items 1-4 </a:t>
            </a:r>
            <a:br>
              <a:rPr lang="en-GB" sz="3400" dirty="0"/>
            </a:br>
            <a:br>
              <a:rPr lang="en-GB" sz="3400" dirty="0"/>
            </a:br>
            <a:endParaRPr lang="en-GB" sz="3400" dirty="0"/>
          </a:p>
        </p:txBody>
      </p:sp>
      <p:sp>
        <p:nvSpPr>
          <p:cNvPr id="4" name="Content Placeholder 3">
            <a:extLst>
              <a:ext uri="{FF2B5EF4-FFF2-40B4-BE49-F238E27FC236}">
                <a16:creationId xmlns:a16="http://schemas.microsoft.com/office/drawing/2014/main" id="{14D8BCA3-BE94-4AD1-95EC-A0970D687061}"/>
              </a:ext>
            </a:extLst>
          </p:cNvPr>
          <p:cNvSpPr>
            <a:spLocks noGrp="1"/>
          </p:cNvSpPr>
          <p:nvPr>
            <p:ph idx="1"/>
          </p:nvPr>
        </p:nvSpPr>
        <p:spPr>
          <a:xfrm>
            <a:off x="1285240" y="2191431"/>
            <a:ext cx="8074815" cy="3190245"/>
          </a:xfrm>
        </p:spPr>
        <p:txBody>
          <a:bodyPr anchor="t">
            <a:normAutofit fontScale="92500" lnSpcReduction="10000"/>
          </a:bodyPr>
          <a:lstStyle/>
          <a:p>
            <a:endParaRPr lang="en-GB" sz="1300" dirty="0"/>
          </a:p>
          <a:p>
            <a:endParaRPr lang="en-GB" sz="1300" dirty="0"/>
          </a:p>
          <a:p>
            <a:r>
              <a:rPr lang="en-GB" sz="2200" dirty="0"/>
              <a:t>1. Welcome and introductions</a:t>
            </a:r>
          </a:p>
          <a:p>
            <a:endParaRPr lang="en-GB" sz="2200" dirty="0"/>
          </a:p>
          <a:p>
            <a:r>
              <a:rPr lang="en-GB" sz="2200" dirty="0"/>
              <a:t>2. Apologies for absence</a:t>
            </a:r>
          </a:p>
          <a:p>
            <a:endParaRPr lang="en-GB" sz="2200" dirty="0"/>
          </a:p>
          <a:p>
            <a:r>
              <a:rPr lang="en-GB" sz="2200" dirty="0"/>
              <a:t>3. Declaration of Quorum</a:t>
            </a:r>
          </a:p>
          <a:p>
            <a:endParaRPr lang="en-GB" sz="2200" dirty="0"/>
          </a:p>
          <a:p>
            <a:r>
              <a:rPr lang="en-GB" sz="2200" dirty="0"/>
              <a:t>4.  Notes of Annual Members meeting 2025 and matters arising</a:t>
            </a:r>
          </a:p>
        </p:txBody>
      </p:sp>
    </p:spTree>
    <p:extLst>
      <p:ext uri="{BB962C8B-B14F-4D97-AF65-F5344CB8AC3E}">
        <p14:creationId xmlns:p14="http://schemas.microsoft.com/office/powerpoint/2010/main" val="3283983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99F5-EAFB-4341-B543-96733ED9BADC}"/>
              </a:ext>
            </a:extLst>
          </p:cNvPr>
          <p:cNvSpPr>
            <a:spLocks noGrp="1"/>
          </p:cNvSpPr>
          <p:nvPr>
            <p:ph type="title"/>
          </p:nvPr>
        </p:nvSpPr>
        <p:spPr>
          <a:xfrm>
            <a:off x="556325" y="629129"/>
            <a:ext cx="3429000" cy="1719072"/>
          </a:xfrm>
        </p:spPr>
        <p:txBody>
          <a:bodyPr vert="horz" lIns="91440" tIns="45720" rIns="91440" bIns="45720" rtlCol="0" anchor="b">
            <a:normAutofit/>
          </a:bodyPr>
          <a:lstStyle/>
          <a:p>
            <a:pPr algn="ctr"/>
            <a:r>
              <a:rPr lang="en-US" kern="1200" dirty="0">
                <a:solidFill>
                  <a:schemeClr val="tx1"/>
                </a:solidFill>
                <a:latin typeface="+mj-lt"/>
                <a:ea typeface="+mj-ea"/>
                <a:cs typeface="+mj-cs"/>
              </a:rPr>
              <a:t>Business Planning</a:t>
            </a:r>
          </a:p>
        </p:txBody>
      </p:sp>
      <p:sp>
        <p:nvSpPr>
          <p:cNvPr id="7" name="TextBox 6">
            <a:extLst>
              <a:ext uri="{FF2B5EF4-FFF2-40B4-BE49-F238E27FC236}">
                <a16:creationId xmlns:a16="http://schemas.microsoft.com/office/drawing/2014/main" id="{5B800864-C05A-A518-A7DB-1A9083DF0552}"/>
              </a:ext>
            </a:extLst>
          </p:cNvPr>
          <p:cNvSpPr txBox="1"/>
          <p:nvPr/>
        </p:nvSpPr>
        <p:spPr>
          <a:xfrm>
            <a:off x="4999071" y="1143000"/>
            <a:ext cx="6444792" cy="3766768"/>
          </a:xfrm>
          <a:prstGeom prst="rect">
            <a:avLst/>
          </a:prstGeom>
        </p:spPr>
        <p:txBody>
          <a:bodyPr vert="horz" lIns="91440" tIns="45720" rIns="91440" bIns="45720" rtlCol="0" anchor="t">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Medium Term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Budget Outlook 2026-2030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0" algn="l" defTabSz="914400" rtl="0" eaLnBrk="1" fontAlgn="auto" latinLnBrk="0" hangingPunct="1">
              <a:lnSpc>
                <a:spcPct val="90000"/>
              </a:lnSpc>
              <a:spcBef>
                <a:spcPts val="0"/>
              </a:spcBef>
              <a:spcAft>
                <a:spcPts val="600"/>
              </a:spcAft>
              <a:buClrTx/>
              <a:buSzTx/>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Financially sound</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Original loan of £50,000 paid off Jan 2024</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New loan of £45,000 (to March 2028)</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Repairs and Renewals Fund</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Share repurchase Fund</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Future Share interest payments</a:t>
            </a:r>
          </a:p>
          <a:p>
            <a:pPr marL="8001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Risk Assessment</a:t>
            </a:r>
          </a:p>
        </p:txBody>
      </p:sp>
    </p:spTree>
    <p:extLst>
      <p:ext uri="{BB962C8B-B14F-4D97-AF65-F5344CB8AC3E}">
        <p14:creationId xmlns:p14="http://schemas.microsoft.com/office/powerpoint/2010/main" val="1540753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99F5-EAFB-4341-B543-96733ED9BADC}"/>
              </a:ext>
            </a:extLst>
          </p:cNvPr>
          <p:cNvSpPr>
            <a:spLocks noGrp="1"/>
          </p:cNvSpPr>
          <p:nvPr>
            <p:ph type="title"/>
          </p:nvPr>
        </p:nvSpPr>
        <p:spPr>
          <a:xfrm>
            <a:off x="527537" y="639193"/>
            <a:ext cx="3899183" cy="3573516"/>
          </a:xfrm>
        </p:spPr>
        <p:txBody>
          <a:bodyPr vert="horz" lIns="91440" tIns="45720" rIns="91440" bIns="45720" rtlCol="0" anchor="b">
            <a:normAutofit/>
          </a:bodyPr>
          <a:lstStyle/>
          <a:p>
            <a:pPr algn="ctr"/>
            <a:r>
              <a:rPr lang="en-GB" dirty="0"/>
              <a:t>Interest Payment to Shareholders</a:t>
            </a:r>
            <a:endParaRPr lang="en-US" kern="1200" dirty="0">
              <a:latin typeface="+mj-lt"/>
              <a:ea typeface="+mj-ea"/>
              <a:cs typeface="+mj-cs"/>
            </a:endParaRPr>
          </a:p>
        </p:txBody>
      </p:sp>
      <p:sp>
        <p:nvSpPr>
          <p:cNvPr id="6" name="TextBox 5">
            <a:extLst>
              <a:ext uri="{FF2B5EF4-FFF2-40B4-BE49-F238E27FC236}">
                <a16:creationId xmlns:a16="http://schemas.microsoft.com/office/drawing/2014/main" id="{7DFD365D-61DB-C9C9-121A-D6634ACDA4CE}"/>
              </a:ext>
            </a:extLst>
          </p:cNvPr>
          <p:cNvSpPr txBox="1"/>
          <p:nvPr/>
        </p:nvSpPr>
        <p:spPr>
          <a:xfrm>
            <a:off x="5533028" y="2734784"/>
            <a:ext cx="5776546" cy="169277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Last Year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4% for year to Dec 2024</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This year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Calibri" panose="020F0502020204030204"/>
              </a:rPr>
              <a:t>0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for year ending 31 December 2025</a:t>
            </a:r>
          </a:p>
        </p:txBody>
      </p:sp>
    </p:spTree>
    <p:extLst>
      <p:ext uri="{BB962C8B-B14F-4D97-AF65-F5344CB8AC3E}">
        <p14:creationId xmlns:p14="http://schemas.microsoft.com/office/powerpoint/2010/main" val="2293550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99F5-EAFB-4341-B543-96733ED9BADC}"/>
              </a:ext>
            </a:extLst>
          </p:cNvPr>
          <p:cNvSpPr>
            <a:spLocks noGrp="1"/>
          </p:cNvSpPr>
          <p:nvPr>
            <p:ph type="title"/>
          </p:nvPr>
        </p:nvSpPr>
        <p:spPr>
          <a:xfrm>
            <a:off x="332932" y="524893"/>
            <a:ext cx="3875786" cy="3573516"/>
          </a:xfrm>
        </p:spPr>
        <p:txBody>
          <a:bodyPr vert="horz" lIns="91440" tIns="45720" rIns="91440" bIns="45720" rtlCol="0" anchor="b">
            <a:normAutofit/>
          </a:bodyPr>
          <a:lstStyle/>
          <a:p>
            <a:pPr algn="ctr"/>
            <a:r>
              <a:rPr lang="en-GB" dirty="0"/>
              <a:t>Management Committee</a:t>
            </a:r>
            <a:br>
              <a:rPr lang="en-GB" dirty="0"/>
            </a:br>
            <a:r>
              <a:rPr lang="en-GB" dirty="0"/>
              <a:t>Meetings</a:t>
            </a:r>
            <a:endParaRPr lang="en-US" kern="1200" dirty="0">
              <a:latin typeface="+mj-lt"/>
              <a:ea typeface="+mj-ea"/>
              <a:cs typeface="+mj-cs"/>
            </a:endParaRPr>
          </a:p>
        </p:txBody>
      </p:sp>
      <p:sp>
        <p:nvSpPr>
          <p:cNvPr id="8" name="TextBox 7">
            <a:extLst>
              <a:ext uri="{FF2B5EF4-FFF2-40B4-BE49-F238E27FC236}">
                <a16:creationId xmlns:a16="http://schemas.microsoft.com/office/drawing/2014/main" id="{2721B8C8-15DE-2A60-8665-59BD0293F117}"/>
              </a:ext>
            </a:extLst>
          </p:cNvPr>
          <p:cNvSpPr txBox="1"/>
          <p:nvPr/>
        </p:nvSpPr>
        <p:spPr>
          <a:xfrm>
            <a:off x="6777318" y="5561704"/>
            <a:ext cx="30336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Have we got your bank details</a:t>
            </a:r>
          </a:p>
        </p:txBody>
      </p:sp>
      <p:sp>
        <p:nvSpPr>
          <p:cNvPr id="3" name="TextBox 2">
            <a:extLst>
              <a:ext uri="{FF2B5EF4-FFF2-40B4-BE49-F238E27FC236}">
                <a16:creationId xmlns:a16="http://schemas.microsoft.com/office/drawing/2014/main" id="{A74128A8-5C71-D06D-F44A-0B4EFF24DEFC}"/>
              </a:ext>
            </a:extLst>
          </p:cNvPr>
          <p:cNvSpPr txBox="1"/>
          <p:nvPr/>
        </p:nvSpPr>
        <p:spPr>
          <a:xfrm>
            <a:off x="5393508" y="2672511"/>
            <a:ext cx="6356412"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Continues to meet regularly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Newsletters (when there is something to say!)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Up to date information www.exelbygreendragonpub.co.uk</a:t>
            </a:r>
          </a:p>
        </p:txBody>
      </p:sp>
    </p:spTree>
    <p:extLst>
      <p:ext uri="{BB962C8B-B14F-4D97-AF65-F5344CB8AC3E}">
        <p14:creationId xmlns:p14="http://schemas.microsoft.com/office/powerpoint/2010/main" val="3354860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F9CD-13DD-46DA-B864-6488A40A6F1B}"/>
              </a:ext>
            </a:extLst>
          </p:cNvPr>
          <p:cNvSpPr>
            <a:spLocks noGrp="1"/>
          </p:cNvSpPr>
          <p:nvPr>
            <p:ph type="title"/>
          </p:nvPr>
        </p:nvSpPr>
        <p:spPr>
          <a:xfrm>
            <a:off x="1139767" y="2442439"/>
            <a:ext cx="8074815" cy="1618489"/>
          </a:xfrm>
        </p:spPr>
        <p:txBody>
          <a:bodyPr anchor="ctr">
            <a:noAutofit/>
          </a:bodyPr>
          <a:lstStyle/>
          <a:p>
            <a:r>
              <a:rPr lang="en-GB" sz="6600" b="1" dirty="0"/>
              <a:t>Agenda Item 6 </a:t>
            </a:r>
            <a:br>
              <a:rPr lang="en-GB" sz="6600" dirty="0"/>
            </a:br>
            <a:br>
              <a:rPr lang="en-GB" sz="6600" dirty="0"/>
            </a:br>
            <a:r>
              <a:rPr lang="en-GB" dirty="0"/>
              <a:t>Presentation of Accounts to </a:t>
            </a:r>
            <a:br>
              <a:rPr lang="en-GB" dirty="0"/>
            </a:br>
            <a:r>
              <a:rPr lang="en-GB" dirty="0"/>
              <a:t>31</a:t>
            </a:r>
            <a:r>
              <a:rPr lang="en-GB" baseline="30000" dirty="0"/>
              <a:t>st</a:t>
            </a:r>
            <a:r>
              <a:rPr lang="en-GB" dirty="0"/>
              <a:t> December 2025</a:t>
            </a:r>
          </a:p>
        </p:txBody>
      </p:sp>
      <p:sp>
        <p:nvSpPr>
          <p:cNvPr id="16" name="Content Placeholder 15">
            <a:extLst>
              <a:ext uri="{FF2B5EF4-FFF2-40B4-BE49-F238E27FC236}">
                <a16:creationId xmlns:a16="http://schemas.microsoft.com/office/drawing/2014/main" id="{7CD64DF4-5F21-40E8-A60A-4DD3AEA420C3}"/>
              </a:ext>
            </a:extLst>
          </p:cNvPr>
          <p:cNvSpPr>
            <a:spLocks noGrp="1"/>
          </p:cNvSpPr>
          <p:nvPr>
            <p:ph idx="1"/>
          </p:nvPr>
        </p:nvSpPr>
        <p:spPr>
          <a:xfrm>
            <a:off x="2677622" y="1917222"/>
            <a:ext cx="8074815" cy="2800395"/>
          </a:xfrm>
        </p:spPr>
        <p:txBody>
          <a:bodyPr anchor="t">
            <a:normAutofit/>
          </a:bodyPr>
          <a:lstStyle/>
          <a:p>
            <a:endParaRPr lang="en-US" sz="3600" dirty="0"/>
          </a:p>
          <a:p>
            <a:endParaRPr lang="en-US" sz="3600" dirty="0"/>
          </a:p>
          <a:p>
            <a:pPr marL="0" indent="0">
              <a:buNone/>
            </a:pPr>
            <a:endParaRPr lang="en-US" sz="3600" dirty="0"/>
          </a:p>
          <a:p>
            <a:pPr marL="0" indent="0">
              <a:buNone/>
            </a:pPr>
            <a:endParaRPr lang="en-US" sz="2400" dirty="0"/>
          </a:p>
        </p:txBody>
      </p:sp>
    </p:spTree>
    <p:extLst>
      <p:ext uri="{BB962C8B-B14F-4D97-AF65-F5344CB8AC3E}">
        <p14:creationId xmlns:p14="http://schemas.microsoft.com/office/powerpoint/2010/main" val="698176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99F5-EAFB-4341-B543-96733ED9BADC}"/>
              </a:ext>
            </a:extLst>
          </p:cNvPr>
          <p:cNvSpPr>
            <a:spLocks noGrp="1"/>
          </p:cNvSpPr>
          <p:nvPr>
            <p:ph type="title"/>
          </p:nvPr>
        </p:nvSpPr>
        <p:spPr>
          <a:xfrm>
            <a:off x="643278" y="793344"/>
            <a:ext cx="3429000" cy="1719072"/>
          </a:xfrm>
        </p:spPr>
        <p:txBody>
          <a:bodyPr vert="horz" lIns="91440" tIns="45720" rIns="91440" bIns="45720" rtlCol="0" anchor="b">
            <a:normAutofit/>
          </a:bodyPr>
          <a:lstStyle/>
          <a:p>
            <a:pPr algn="ctr"/>
            <a:r>
              <a:rPr kumimoji="0" lang="en-GB" sz="4400" i="0" u="none" strike="noStrike" kern="1200" cap="none" spc="0" normalizeH="0" baseline="0" noProof="0" dirty="0">
                <a:ln>
                  <a:noFill/>
                </a:ln>
                <a:solidFill>
                  <a:prstClr val="black"/>
                </a:solidFill>
                <a:effectLst/>
                <a:uLnTx/>
                <a:uFillTx/>
                <a:ea typeface="+mj-ea"/>
                <a:cs typeface="+mj-cs"/>
              </a:rPr>
              <a:t>Annual</a:t>
            </a:r>
            <a:r>
              <a:rPr kumimoji="0" lang="en-GB" sz="4400" b="1" i="0" u="none" strike="noStrike" kern="1200" cap="none" spc="0" normalizeH="0" baseline="0" noProof="0" dirty="0">
                <a:ln>
                  <a:noFill/>
                </a:ln>
                <a:solidFill>
                  <a:prstClr val="black"/>
                </a:solidFill>
                <a:effectLst/>
                <a:uLnTx/>
                <a:uFillTx/>
                <a:ea typeface="+mj-ea"/>
                <a:cs typeface="+mj-cs"/>
              </a:rPr>
              <a:t> </a:t>
            </a:r>
            <a:r>
              <a:rPr kumimoji="0" lang="en-GB" sz="4400" i="0" u="none" strike="noStrike" kern="1200" cap="none" spc="0" normalizeH="0" baseline="0" noProof="0" dirty="0">
                <a:ln>
                  <a:noFill/>
                </a:ln>
                <a:solidFill>
                  <a:prstClr val="black"/>
                </a:solidFill>
                <a:effectLst/>
                <a:uLnTx/>
                <a:uFillTx/>
                <a:ea typeface="+mj-ea"/>
                <a:cs typeface="+mj-cs"/>
              </a:rPr>
              <a:t>Accounts</a:t>
            </a:r>
            <a:r>
              <a:rPr kumimoji="0" lang="en-GB" sz="4400" b="1" i="0" u="none" strike="noStrike" kern="1200" cap="none" spc="0" normalizeH="0" baseline="0" noProof="0" dirty="0">
                <a:ln>
                  <a:noFill/>
                </a:ln>
                <a:solidFill>
                  <a:prstClr val="black"/>
                </a:solidFill>
                <a:effectLst/>
                <a:uLnTx/>
                <a:uFillTx/>
                <a:ea typeface="+mj-ea"/>
                <a:cs typeface="+mj-cs"/>
              </a:rPr>
              <a:t> </a:t>
            </a:r>
            <a:br>
              <a:rPr kumimoji="0" lang="en-GB" sz="4400" b="1" i="0" u="none" strike="noStrike" kern="1200" cap="none" spc="0" normalizeH="0" baseline="0" noProof="0" dirty="0">
                <a:ln>
                  <a:noFill/>
                </a:ln>
                <a:solidFill>
                  <a:prstClr val="black"/>
                </a:solidFill>
                <a:effectLst/>
                <a:uLnTx/>
                <a:uFillTx/>
                <a:ea typeface="+mj-ea"/>
                <a:cs typeface="+mj-cs"/>
              </a:rPr>
            </a:br>
            <a:r>
              <a:rPr kumimoji="0" lang="en-GB" sz="2700" b="1" i="0" u="none" strike="noStrike" kern="1200" cap="none" spc="0" normalizeH="0" baseline="0" noProof="0" dirty="0">
                <a:ln>
                  <a:noFill/>
                </a:ln>
                <a:solidFill>
                  <a:prstClr val="black"/>
                </a:solidFill>
                <a:effectLst/>
                <a:uLnTx/>
                <a:uFillTx/>
                <a:ea typeface="+mj-ea"/>
                <a:cs typeface="+mj-cs"/>
              </a:rPr>
              <a:t>Year to Dec 2025</a:t>
            </a:r>
            <a:endParaRPr lang="en-US" sz="2700" kern="1200" dirty="0">
              <a:solidFill>
                <a:schemeClr val="tx1"/>
              </a:solidFill>
              <a:ea typeface="+mj-ea"/>
              <a:cs typeface="+mj-cs"/>
            </a:endParaRPr>
          </a:p>
        </p:txBody>
      </p:sp>
      <p:sp>
        <p:nvSpPr>
          <p:cNvPr id="7" name="TextBox 6">
            <a:extLst>
              <a:ext uri="{FF2B5EF4-FFF2-40B4-BE49-F238E27FC236}">
                <a16:creationId xmlns:a16="http://schemas.microsoft.com/office/drawing/2014/main" id="{5B800864-C05A-A518-A7DB-1A9083DF0552}"/>
              </a:ext>
            </a:extLst>
          </p:cNvPr>
          <p:cNvSpPr txBox="1"/>
          <p:nvPr/>
        </p:nvSpPr>
        <p:spPr>
          <a:xfrm>
            <a:off x="4999071" y="1143000"/>
            <a:ext cx="6444792" cy="3766768"/>
          </a:xfrm>
          <a:prstGeom prst="rect">
            <a:avLst/>
          </a:prstGeom>
        </p:spPr>
        <p:txBody>
          <a:bodyPr vert="horz" lIns="91440" tIns="45720" rIns="91440" bIns="45720" rtlCol="0" anchor="t">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882D7B6-4D91-54E2-20F0-455A51194EE8}"/>
              </a:ext>
            </a:extLst>
          </p:cNvPr>
          <p:cNvSpPr txBox="1"/>
          <p:nvPr/>
        </p:nvSpPr>
        <p:spPr>
          <a:xfrm>
            <a:off x="4999071" y="1493867"/>
            <a:ext cx="6094520" cy="247144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Accountants report that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financial statements agree with our records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financial statements comply with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financial criteria meet the requirement for not having a full audit</a:t>
            </a:r>
          </a:p>
        </p:txBody>
      </p:sp>
      <p:pic>
        <p:nvPicPr>
          <p:cNvPr id="9" name="Picture 8">
            <a:extLst>
              <a:ext uri="{FF2B5EF4-FFF2-40B4-BE49-F238E27FC236}">
                <a16:creationId xmlns:a16="http://schemas.microsoft.com/office/drawing/2014/main" id="{D51C2382-915F-3DCA-6494-3D8376902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871" y="4897748"/>
            <a:ext cx="2773920" cy="932769"/>
          </a:xfrm>
          <a:prstGeom prst="rect">
            <a:avLst/>
          </a:prstGeom>
        </p:spPr>
      </p:pic>
      <p:sp>
        <p:nvSpPr>
          <p:cNvPr id="10" name="TextBox 9">
            <a:extLst>
              <a:ext uri="{FF2B5EF4-FFF2-40B4-BE49-F238E27FC236}">
                <a16:creationId xmlns:a16="http://schemas.microsoft.com/office/drawing/2014/main" id="{97DEB2F2-96B3-4012-54C1-3ADE2F8CF77E}"/>
              </a:ext>
            </a:extLst>
          </p:cNvPr>
          <p:cNvSpPr txBox="1"/>
          <p:nvPr/>
        </p:nvSpPr>
        <p:spPr>
          <a:xfrm>
            <a:off x="6829312" y="5185476"/>
            <a:ext cx="24340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Accounts are compliant</a:t>
            </a:r>
          </a:p>
        </p:txBody>
      </p:sp>
    </p:spTree>
    <p:extLst>
      <p:ext uri="{BB962C8B-B14F-4D97-AF65-F5344CB8AC3E}">
        <p14:creationId xmlns:p14="http://schemas.microsoft.com/office/powerpoint/2010/main" val="533382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99F5-EAFB-4341-B543-96733ED9BADC}"/>
              </a:ext>
            </a:extLst>
          </p:cNvPr>
          <p:cNvSpPr>
            <a:spLocks noGrp="1"/>
          </p:cNvSpPr>
          <p:nvPr>
            <p:ph type="title"/>
          </p:nvPr>
        </p:nvSpPr>
        <p:spPr>
          <a:xfrm>
            <a:off x="630936" y="927166"/>
            <a:ext cx="2880015" cy="1431426"/>
          </a:xfrm>
        </p:spPr>
        <p:txBody>
          <a:bodyPr vert="horz" lIns="91440" tIns="45720" rIns="91440" bIns="45720" rtlCol="0" anchor="b">
            <a:normAutofit/>
          </a:bodyPr>
          <a:lstStyle/>
          <a:p>
            <a:pPr algn="ctr"/>
            <a:r>
              <a:rPr kumimoji="0" lang="en-GB" sz="4400" b="1" i="0" u="none" strike="noStrike" kern="1200" cap="none" spc="0" normalizeH="0" baseline="0" noProof="0" dirty="0">
                <a:ln>
                  <a:noFill/>
                </a:ln>
                <a:solidFill>
                  <a:prstClr val="white"/>
                </a:solidFill>
                <a:effectLst/>
                <a:uLnTx/>
                <a:uFillTx/>
                <a:latin typeface="Calibri Light" panose="020F0302020204030204"/>
                <a:ea typeface="+mj-ea"/>
                <a:cs typeface="+mj-cs"/>
              </a:rPr>
              <a:t>Headlines</a:t>
            </a:r>
            <a:br>
              <a:rPr kumimoji="0" lang="en-GB" sz="4400" b="0" i="0" u="none" strike="noStrike" kern="1200" cap="none" spc="0" normalizeH="0" baseline="0" noProof="0" dirty="0">
                <a:ln>
                  <a:noFill/>
                </a:ln>
                <a:solidFill>
                  <a:srgbClr val="4472C4"/>
                </a:solidFill>
                <a:effectLst/>
                <a:uLnTx/>
                <a:uFillTx/>
                <a:latin typeface="Calibri Light" panose="020F0302020204030204"/>
                <a:ea typeface="+mj-ea"/>
                <a:cs typeface="+mj-cs"/>
              </a:rPr>
            </a:br>
            <a:r>
              <a:rPr lang="en-GB" sz="4900" dirty="0"/>
              <a:t>Headlines</a:t>
            </a:r>
            <a:endParaRPr lang="en-US" sz="4900" kern="1200" dirty="0">
              <a:latin typeface="+mj-lt"/>
              <a:ea typeface="+mj-ea"/>
              <a:cs typeface="+mj-cs"/>
            </a:endParaRPr>
          </a:p>
        </p:txBody>
      </p:sp>
      <p:sp>
        <p:nvSpPr>
          <p:cNvPr id="7" name="TextBox 6">
            <a:extLst>
              <a:ext uri="{FF2B5EF4-FFF2-40B4-BE49-F238E27FC236}">
                <a16:creationId xmlns:a16="http://schemas.microsoft.com/office/drawing/2014/main" id="{5B800864-C05A-A518-A7DB-1A9083DF0552}"/>
              </a:ext>
            </a:extLst>
          </p:cNvPr>
          <p:cNvSpPr txBox="1"/>
          <p:nvPr/>
        </p:nvSpPr>
        <p:spPr>
          <a:xfrm>
            <a:off x="4999071" y="1143000"/>
            <a:ext cx="6444792" cy="3766768"/>
          </a:xfrm>
          <a:prstGeom prst="rect">
            <a:avLst/>
          </a:prstGeom>
        </p:spPr>
        <p:txBody>
          <a:bodyPr vert="horz" lIns="91440" tIns="45720" rIns="91440" bIns="45720" rtlCol="0" anchor="t">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7DEB2F2-96B3-4012-54C1-3ADE2F8CF77E}"/>
              </a:ext>
            </a:extLst>
          </p:cNvPr>
          <p:cNvSpPr txBox="1"/>
          <p:nvPr/>
        </p:nvSpPr>
        <p:spPr>
          <a:xfrm>
            <a:off x="6829312" y="5185476"/>
            <a:ext cx="24340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Accounts are compliant</a:t>
            </a:r>
          </a:p>
        </p:txBody>
      </p:sp>
      <p:sp>
        <p:nvSpPr>
          <p:cNvPr id="5" name="TextBox 4">
            <a:extLst>
              <a:ext uri="{FF2B5EF4-FFF2-40B4-BE49-F238E27FC236}">
                <a16:creationId xmlns:a16="http://schemas.microsoft.com/office/drawing/2014/main" id="{A40B30F9-0780-79B0-B6D3-6A9EF49CE787}"/>
              </a:ext>
            </a:extLst>
          </p:cNvPr>
          <p:cNvSpPr txBox="1"/>
          <p:nvPr/>
        </p:nvSpPr>
        <p:spPr>
          <a:xfrm>
            <a:off x="5210355" y="2358592"/>
            <a:ext cx="6233508" cy="2923364"/>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Total assets after current liabilities - £293,582</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Profit/Loss for the year - £2,702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Five-year revenue plan 2026-30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Second loan paid off 2028</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Future profits continue to build Repairs &amp; Renewals and Share Repurchase Funds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Members’ interest has potential to grow </a:t>
            </a:r>
            <a:r>
              <a:rPr lang="en-GB" sz="2000" dirty="0">
                <a:solidFill>
                  <a:prstClr val="black"/>
                </a:solidFill>
                <a:latin typeface="Calibri" panose="020F0502020204030204"/>
              </a:rPr>
              <a:t>to 4.5</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for 2026 and 5</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 for 2027</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828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7F0F-6F18-4DAD-BE52-3D9FFC5074BD}"/>
              </a:ext>
            </a:extLst>
          </p:cNvPr>
          <p:cNvSpPr>
            <a:spLocks noGrp="1"/>
          </p:cNvSpPr>
          <p:nvPr>
            <p:ph type="title"/>
          </p:nvPr>
        </p:nvSpPr>
        <p:spPr>
          <a:xfrm>
            <a:off x="509155" y="713312"/>
            <a:ext cx="4367645" cy="5431376"/>
          </a:xfrm>
        </p:spPr>
        <p:txBody>
          <a:bodyPr>
            <a:normAutofit/>
          </a:bodyPr>
          <a:lstStyle/>
          <a:p>
            <a:r>
              <a:rPr lang="en-GB" sz="6600" b="1" dirty="0"/>
              <a:t>Agenda Item 7</a:t>
            </a:r>
            <a:br>
              <a:rPr lang="en-GB" sz="6600" dirty="0"/>
            </a:br>
            <a:br>
              <a:rPr lang="en-GB" sz="6600" dirty="0"/>
            </a:br>
            <a:r>
              <a:rPr lang="en-GB" dirty="0"/>
              <a:t>Resolution not to appoint auditors</a:t>
            </a:r>
          </a:p>
        </p:txBody>
      </p:sp>
      <p:sp>
        <p:nvSpPr>
          <p:cNvPr id="3" name="Content Placeholder 2">
            <a:extLst>
              <a:ext uri="{FF2B5EF4-FFF2-40B4-BE49-F238E27FC236}">
                <a16:creationId xmlns:a16="http://schemas.microsoft.com/office/drawing/2014/main" id="{3D5CBDFC-82A5-415E-BF6B-550E5E102525}"/>
              </a:ext>
            </a:extLst>
          </p:cNvPr>
          <p:cNvSpPr>
            <a:spLocks noGrp="1"/>
          </p:cNvSpPr>
          <p:nvPr>
            <p:ph idx="1"/>
          </p:nvPr>
        </p:nvSpPr>
        <p:spPr>
          <a:xfrm>
            <a:off x="6095999" y="713313"/>
            <a:ext cx="5257801" cy="5431376"/>
          </a:xfrm>
        </p:spPr>
        <p:txBody>
          <a:bodyPr anchor="ctr">
            <a:normAutofit/>
          </a:bodyPr>
          <a:lstStyle/>
          <a:p>
            <a:pPr marL="0" indent="0">
              <a:buNone/>
            </a:pPr>
            <a:r>
              <a:rPr lang="en-GB" sz="2000" dirty="0"/>
              <a:t>Members note that Exelby Green Dragon Community Pub Ltd (the society) is entitled to exemption from the requirement to obtain an audit under section 84 of the Co-operative and Community Benefit Societies Act 2014.  </a:t>
            </a:r>
          </a:p>
          <a:p>
            <a:pPr marL="0" indent="0">
              <a:buNone/>
            </a:pPr>
            <a:endParaRPr lang="en-GB" sz="2000" dirty="0"/>
          </a:p>
          <a:p>
            <a:pPr marL="0" indent="0">
              <a:buNone/>
            </a:pPr>
            <a:r>
              <a:rPr lang="en-GB" sz="2000" dirty="0"/>
              <a:t>Members confirm that they do not require the society to obtain an audit of its financial statements for the period ending 31 December 2025 in accordance with the Act and that they are content to rely upon the Independent Accountant's Report.</a:t>
            </a:r>
          </a:p>
        </p:txBody>
      </p:sp>
    </p:spTree>
    <p:extLst>
      <p:ext uri="{BB962C8B-B14F-4D97-AF65-F5344CB8AC3E}">
        <p14:creationId xmlns:p14="http://schemas.microsoft.com/office/powerpoint/2010/main" val="1786558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FB6E-6CFC-467B-BDCF-9450DE5873A9}"/>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6600" b="1" kern="1200" dirty="0">
                <a:solidFill>
                  <a:schemeClr val="tx1"/>
                </a:solidFill>
                <a:latin typeface="+mj-lt"/>
                <a:ea typeface="+mj-ea"/>
                <a:cs typeface="+mj-cs"/>
              </a:rPr>
              <a:t>Agenda Item 8 </a:t>
            </a:r>
            <a:br>
              <a:rPr lang="en-US" sz="8100" kern="1200" dirty="0">
                <a:solidFill>
                  <a:schemeClr val="tx1"/>
                </a:solidFill>
                <a:latin typeface="+mj-lt"/>
                <a:ea typeface="+mj-ea"/>
                <a:cs typeface="+mj-cs"/>
              </a:rPr>
            </a:br>
            <a:br>
              <a:rPr lang="en-US" sz="8100" kern="1200" dirty="0">
                <a:solidFill>
                  <a:schemeClr val="tx1"/>
                </a:solidFill>
                <a:latin typeface="+mj-lt"/>
                <a:ea typeface="+mj-ea"/>
                <a:cs typeface="+mj-cs"/>
              </a:rPr>
            </a:br>
            <a:r>
              <a:rPr lang="en-US" kern="1200" dirty="0">
                <a:solidFill>
                  <a:schemeClr val="tx1"/>
                </a:solidFill>
                <a:latin typeface="+mj-lt"/>
                <a:ea typeface="+mj-ea"/>
                <a:cs typeface="+mj-cs"/>
              </a:rPr>
              <a:t>Membership</a:t>
            </a:r>
          </a:p>
        </p:txBody>
      </p:sp>
    </p:spTree>
    <p:extLst>
      <p:ext uri="{BB962C8B-B14F-4D97-AF65-F5344CB8AC3E}">
        <p14:creationId xmlns:p14="http://schemas.microsoft.com/office/powerpoint/2010/main" val="1437819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3D53-A2BC-4776-A5D3-6E746A671B5E}"/>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gn="ctr"/>
            <a:r>
              <a:rPr lang="en-US" sz="5100" kern="1200" dirty="0">
                <a:solidFill>
                  <a:schemeClr val="tx1"/>
                </a:solidFill>
                <a:latin typeface="+mj-lt"/>
                <a:ea typeface="+mj-ea"/>
                <a:cs typeface="+mj-cs"/>
              </a:rPr>
              <a:t>Share Repurchases and Sales</a:t>
            </a:r>
          </a:p>
        </p:txBody>
      </p:sp>
      <p:graphicFrame>
        <p:nvGraphicFramePr>
          <p:cNvPr id="3" name="Table 2">
            <a:extLst>
              <a:ext uri="{FF2B5EF4-FFF2-40B4-BE49-F238E27FC236}">
                <a16:creationId xmlns:a16="http://schemas.microsoft.com/office/drawing/2014/main" id="{A3797926-771D-B6DD-1C95-98F2C350CFFD}"/>
              </a:ext>
            </a:extLst>
          </p:cNvPr>
          <p:cNvGraphicFramePr>
            <a:graphicFrameLocks noGrp="1"/>
          </p:cNvGraphicFramePr>
          <p:nvPr/>
        </p:nvGraphicFramePr>
        <p:xfrm>
          <a:off x="4541651" y="4212709"/>
          <a:ext cx="6911529" cy="1129965"/>
        </p:xfrm>
        <a:graphic>
          <a:graphicData uri="http://schemas.openxmlformats.org/drawingml/2006/table">
            <a:tbl>
              <a:tblPr firstRow="1" bandRow="1">
                <a:tableStyleId>{5C22544A-7EE6-4342-B048-85BDC9FD1C3A}</a:tableStyleId>
              </a:tblPr>
              <a:tblGrid>
                <a:gridCol w="5163458">
                  <a:extLst>
                    <a:ext uri="{9D8B030D-6E8A-4147-A177-3AD203B41FA5}">
                      <a16:colId xmlns:a16="http://schemas.microsoft.com/office/drawing/2014/main" val="2001892219"/>
                    </a:ext>
                  </a:extLst>
                </a:gridCol>
                <a:gridCol w="1748071">
                  <a:extLst>
                    <a:ext uri="{9D8B030D-6E8A-4147-A177-3AD203B41FA5}">
                      <a16:colId xmlns:a16="http://schemas.microsoft.com/office/drawing/2014/main" val="2936801634"/>
                    </a:ext>
                  </a:extLst>
                </a:gridCol>
              </a:tblGrid>
              <a:tr h="370840">
                <a:tc>
                  <a:txBody>
                    <a:bodyPr/>
                    <a:lstStyle/>
                    <a:p>
                      <a:r>
                        <a:rPr lang="en-US" dirty="0"/>
                        <a:t>Total  Shares</a:t>
                      </a:r>
                      <a:endParaRPr lang="en-GB" dirty="0"/>
                    </a:p>
                  </a:txBody>
                  <a:tcPr>
                    <a:solidFill>
                      <a:schemeClr val="tx1">
                        <a:lumMod val="50000"/>
                        <a:lumOff val="50000"/>
                      </a:schemeClr>
                    </a:solidFill>
                  </a:tcPr>
                </a:tc>
                <a:tc>
                  <a:txBody>
                    <a:bodyPr/>
                    <a:lstStyle/>
                    <a:p>
                      <a:pPr algn="r"/>
                      <a:r>
                        <a:rPr lang="en-US" dirty="0"/>
                        <a:t>500</a:t>
                      </a:r>
                      <a:endParaRPr lang="en-GB" dirty="0"/>
                    </a:p>
                  </a:txBody>
                  <a:tcPr>
                    <a:solidFill>
                      <a:schemeClr val="tx1">
                        <a:lumMod val="50000"/>
                        <a:lumOff val="50000"/>
                      </a:schemeClr>
                    </a:solidFill>
                  </a:tcPr>
                </a:tc>
                <a:extLst>
                  <a:ext uri="{0D108BD9-81ED-4DB2-BD59-A6C34878D82A}">
                    <a16:rowId xmlns:a16="http://schemas.microsoft.com/office/drawing/2014/main" val="2398521438"/>
                  </a:ext>
                </a:extLst>
              </a:tr>
              <a:tr h="370840">
                <a:tc>
                  <a:txBody>
                    <a:bodyPr/>
                    <a:lstStyle/>
                    <a:p>
                      <a:r>
                        <a:rPr lang="en-US" dirty="0"/>
                        <a:t>Shares repurchased and ‘withdrawn form sale’</a:t>
                      </a:r>
                      <a:endParaRPr lang="en-GB" dirty="0"/>
                    </a:p>
                  </a:txBody>
                  <a:tcPr/>
                </a:tc>
                <a:tc>
                  <a:txBody>
                    <a:bodyPr/>
                    <a:lstStyle/>
                    <a:p>
                      <a:pPr algn="r"/>
                      <a:r>
                        <a:rPr lang="en-US" dirty="0"/>
                        <a:t>50</a:t>
                      </a:r>
                      <a:endParaRPr lang="en-GB" dirty="0"/>
                    </a:p>
                  </a:txBody>
                  <a:tcPr/>
                </a:tc>
                <a:extLst>
                  <a:ext uri="{0D108BD9-81ED-4DB2-BD59-A6C34878D82A}">
                    <a16:rowId xmlns:a16="http://schemas.microsoft.com/office/drawing/2014/main" val="2630072522"/>
                  </a:ext>
                </a:extLst>
              </a:tr>
              <a:tr h="388285">
                <a:tc>
                  <a:txBody>
                    <a:bodyPr/>
                    <a:lstStyle/>
                    <a:p>
                      <a:r>
                        <a:rPr lang="en-US" dirty="0">
                          <a:solidFill>
                            <a:schemeClr val="bg1"/>
                          </a:solidFill>
                        </a:rPr>
                        <a:t>Anticipated shares in circulation by end 2026</a:t>
                      </a:r>
                      <a:endParaRPr lang="en-GB" dirty="0">
                        <a:solidFill>
                          <a:schemeClr val="bg1"/>
                        </a:solidFill>
                      </a:endParaRPr>
                    </a:p>
                  </a:txBody>
                  <a:tcPr>
                    <a:solidFill>
                      <a:schemeClr val="tx1">
                        <a:lumMod val="50000"/>
                        <a:lumOff val="50000"/>
                      </a:schemeClr>
                    </a:solidFill>
                  </a:tcPr>
                </a:tc>
                <a:tc>
                  <a:txBody>
                    <a:bodyPr/>
                    <a:lstStyle/>
                    <a:p>
                      <a:pPr algn="r"/>
                      <a:r>
                        <a:rPr lang="en-US" dirty="0">
                          <a:solidFill>
                            <a:schemeClr val="bg1"/>
                          </a:solidFill>
                        </a:rPr>
                        <a:t>450</a:t>
                      </a:r>
                      <a:endParaRPr lang="en-GB" dirty="0">
                        <a:solidFill>
                          <a:schemeClr val="bg1"/>
                        </a:solidFill>
                      </a:endParaRPr>
                    </a:p>
                  </a:txBody>
                  <a:tcPr>
                    <a:solidFill>
                      <a:schemeClr val="tx1">
                        <a:lumMod val="50000"/>
                        <a:lumOff val="50000"/>
                      </a:schemeClr>
                    </a:solidFill>
                  </a:tcPr>
                </a:tc>
                <a:extLst>
                  <a:ext uri="{0D108BD9-81ED-4DB2-BD59-A6C34878D82A}">
                    <a16:rowId xmlns:a16="http://schemas.microsoft.com/office/drawing/2014/main" val="2082926357"/>
                  </a:ext>
                </a:extLst>
              </a:tr>
            </a:tbl>
          </a:graphicData>
        </a:graphic>
      </p:graphicFrame>
      <p:graphicFrame>
        <p:nvGraphicFramePr>
          <p:cNvPr id="4" name="Table 3">
            <a:extLst>
              <a:ext uri="{FF2B5EF4-FFF2-40B4-BE49-F238E27FC236}">
                <a16:creationId xmlns:a16="http://schemas.microsoft.com/office/drawing/2014/main" id="{5F135B5B-8A3E-8793-251B-DFD3DEAA9939}"/>
              </a:ext>
            </a:extLst>
          </p:cNvPr>
          <p:cNvGraphicFramePr>
            <a:graphicFrameLocks noGrp="1"/>
          </p:cNvGraphicFramePr>
          <p:nvPr/>
        </p:nvGraphicFramePr>
        <p:xfrm>
          <a:off x="4525545" y="1241866"/>
          <a:ext cx="6911529" cy="2014414"/>
        </p:xfrm>
        <a:graphic>
          <a:graphicData uri="http://schemas.openxmlformats.org/drawingml/2006/table">
            <a:tbl>
              <a:tblPr firstRow="1" bandRow="1">
                <a:tableStyleId>{5C22544A-7EE6-4342-B048-85BDC9FD1C3A}</a:tableStyleId>
              </a:tblPr>
              <a:tblGrid>
                <a:gridCol w="4097765">
                  <a:extLst>
                    <a:ext uri="{9D8B030D-6E8A-4147-A177-3AD203B41FA5}">
                      <a16:colId xmlns:a16="http://schemas.microsoft.com/office/drawing/2014/main" val="2008011768"/>
                    </a:ext>
                  </a:extLst>
                </a:gridCol>
                <a:gridCol w="1406882">
                  <a:extLst>
                    <a:ext uri="{9D8B030D-6E8A-4147-A177-3AD203B41FA5}">
                      <a16:colId xmlns:a16="http://schemas.microsoft.com/office/drawing/2014/main" val="291383494"/>
                    </a:ext>
                  </a:extLst>
                </a:gridCol>
                <a:gridCol w="1406882">
                  <a:extLst>
                    <a:ext uri="{9D8B030D-6E8A-4147-A177-3AD203B41FA5}">
                      <a16:colId xmlns:a16="http://schemas.microsoft.com/office/drawing/2014/main" val="1949913781"/>
                    </a:ext>
                  </a:extLst>
                </a:gridCol>
              </a:tblGrid>
              <a:tr h="492356">
                <a:tc>
                  <a:txBody>
                    <a:bodyPr/>
                    <a:lstStyle/>
                    <a:p>
                      <a:r>
                        <a:rPr lang="en-US" dirty="0"/>
                        <a:t>Share Sales and Repurchases</a:t>
                      </a:r>
                      <a:endParaRPr lang="en-GB" dirty="0"/>
                    </a:p>
                  </a:txBody>
                  <a:tcPr>
                    <a:solidFill>
                      <a:schemeClr val="tx1">
                        <a:lumMod val="50000"/>
                        <a:lumOff val="50000"/>
                      </a:schemeClr>
                    </a:solidFill>
                  </a:tcPr>
                </a:tc>
                <a:tc>
                  <a:txBody>
                    <a:bodyPr/>
                    <a:lstStyle/>
                    <a:p>
                      <a:pPr algn="ctr"/>
                      <a:r>
                        <a:rPr lang="en-US" dirty="0"/>
                        <a:t>2024</a:t>
                      </a:r>
                      <a:endParaRPr lang="en-GB" dirty="0"/>
                    </a:p>
                  </a:txBody>
                  <a:tcPr>
                    <a:solidFill>
                      <a:schemeClr val="tx1">
                        <a:lumMod val="50000"/>
                        <a:lumOff val="50000"/>
                      </a:schemeClr>
                    </a:solidFill>
                  </a:tcPr>
                </a:tc>
                <a:tc>
                  <a:txBody>
                    <a:bodyPr/>
                    <a:lstStyle/>
                    <a:p>
                      <a:pPr algn="ctr"/>
                      <a:r>
                        <a:rPr lang="en-US" dirty="0"/>
                        <a:t>2025</a:t>
                      </a:r>
                      <a:endParaRPr lang="en-GB" dirty="0"/>
                    </a:p>
                  </a:txBody>
                  <a:tcPr>
                    <a:solidFill>
                      <a:schemeClr val="tx1">
                        <a:lumMod val="50000"/>
                        <a:lumOff val="50000"/>
                      </a:schemeClr>
                    </a:solidFill>
                  </a:tcPr>
                </a:tc>
                <a:extLst>
                  <a:ext uri="{0D108BD9-81ED-4DB2-BD59-A6C34878D82A}">
                    <a16:rowId xmlns:a16="http://schemas.microsoft.com/office/drawing/2014/main" val="3462154203"/>
                  </a:ext>
                </a:extLst>
              </a:tr>
              <a:tr h="370840">
                <a:tc>
                  <a:txBody>
                    <a:bodyPr/>
                    <a:lstStyle/>
                    <a:p>
                      <a:r>
                        <a:rPr lang="en-US" dirty="0"/>
                        <a:t>Repurchases</a:t>
                      </a:r>
                      <a:endParaRPr lang="en-GB" dirty="0"/>
                    </a:p>
                  </a:txBody>
                  <a:tcPr/>
                </a:tc>
                <a:tc>
                  <a:txBody>
                    <a:bodyPr/>
                    <a:lstStyle/>
                    <a:p>
                      <a:pPr algn="r"/>
                      <a:r>
                        <a:rPr lang="en-US" dirty="0"/>
                        <a:t>39</a:t>
                      </a:r>
                      <a:endParaRPr lang="en-GB" dirty="0"/>
                    </a:p>
                  </a:txBody>
                  <a:tcPr/>
                </a:tc>
                <a:tc>
                  <a:txBody>
                    <a:bodyPr/>
                    <a:lstStyle/>
                    <a:p>
                      <a:pPr algn="r"/>
                      <a:r>
                        <a:rPr lang="en-US" dirty="0"/>
                        <a:t>49</a:t>
                      </a:r>
                      <a:endParaRPr lang="en-GB" dirty="0"/>
                    </a:p>
                  </a:txBody>
                  <a:tcPr/>
                </a:tc>
                <a:extLst>
                  <a:ext uri="{0D108BD9-81ED-4DB2-BD59-A6C34878D82A}">
                    <a16:rowId xmlns:a16="http://schemas.microsoft.com/office/drawing/2014/main" val="2288633601"/>
                  </a:ext>
                </a:extLst>
              </a:tr>
              <a:tr h="409538">
                <a:tc>
                  <a:txBody>
                    <a:bodyPr/>
                    <a:lstStyle/>
                    <a:p>
                      <a:r>
                        <a:rPr lang="en-US" dirty="0"/>
                        <a:t>Sales</a:t>
                      </a:r>
                      <a:endParaRPr lang="en-GB" dirty="0"/>
                    </a:p>
                  </a:txBody>
                  <a:tcPr/>
                </a:tc>
                <a:tc>
                  <a:txBody>
                    <a:bodyPr/>
                    <a:lstStyle/>
                    <a:p>
                      <a:pPr algn="r"/>
                      <a:r>
                        <a:rPr lang="en-US" dirty="0"/>
                        <a:t>23</a:t>
                      </a:r>
                      <a:endParaRPr lang="en-GB" dirty="0"/>
                    </a:p>
                  </a:txBody>
                  <a:tcPr/>
                </a:tc>
                <a:tc>
                  <a:txBody>
                    <a:bodyPr/>
                    <a:lstStyle/>
                    <a:p>
                      <a:pPr algn="r"/>
                      <a:r>
                        <a:rPr lang="en-US" dirty="0"/>
                        <a:t>8</a:t>
                      </a:r>
                      <a:endParaRPr lang="en-GB" dirty="0"/>
                    </a:p>
                  </a:txBody>
                  <a:tcPr/>
                </a:tc>
                <a:extLst>
                  <a:ext uri="{0D108BD9-81ED-4DB2-BD59-A6C34878D82A}">
                    <a16:rowId xmlns:a16="http://schemas.microsoft.com/office/drawing/2014/main" val="932965187"/>
                  </a:ext>
                </a:extLst>
              </a:tr>
              <a:tr h="370840">
                <a:tc>
                  <a:txBody>
                    <a:bodyPr/>
                    <a:lstStyle/>
                    <a:p>
                      <a:r>
                        <a:rPr lang="en-US" b="1" dirty="0"/>
                        <a:t>Net effect for the year</a:t>
                      </a:r>
                      <a:endParaRPr lang="en-GB" b="1" dirty="0"/>
                    </a:p>
                  </a:txBody>
                  <a:tcPr/>
                </a:tc>
                <a:tc>
                  <a:txBody>
                    <a:bodyPr/>
                    <a:lstStyle/>
                    <a:p>
                      <a:pPr algn="r"/>
                      <a:r>
                        <a:rPr lang="en-US" b="1" dirty="0"/>
                        <a:t>-16</a:t>
                      </a:r>
                      <a:endParaRPr lang="en-GB" b="1" dirty="0"/>
                    </a:p>
                  </a:txBody>
                  <a:tcPr/>
                </a:tc>
                <a:tc>
                  <a:txBody>
                    <a:bodyPr/>
                    <a:lstStyle/>
                    <a:p>
                      <a:pPr algn="r"/>
                      <a:r>
                        <a:rPr lang="en-US" b="1" dirty="0"/>
                        <a:t>-41</a:t>
                      </a:r>
                      <a:endParaRPr lang="en-GB" b="1" dirty="0"/>
                    </a:p>
                  </a:txBody>
                  <a:tcPr/>
                </a:tc>
                <a:extLst>
                  <a:ext uri="{0D108BD9-81ED-4DB2-BD59-A6C34878D82A}">
                    <a16:rowId xmlns:a16="http://schemas.microsoft.com/office/drawing/2014/main" val="1992188497"/>
                  </a:ext>
                </a:extLst>
              </a:tr>
              <a:tr h="370840">
                <a:tc>
                  <a:txBody>
                    <a:bodyPr/>
                    <a:lstStyle/>
                    <a:p>
                      <a:r>
                        <a:rPr lang="en-US" b="1" dirty="0"/>
                        <a:t>Net trading for the year</a:t>
                      </a:r>
                      <a:endParaRPr lang="en-GB" b="1" dirty="0"/>
                    </a:p>
                  </a:txBody>
                  <a:tcPr/>
                </a:tc>
                <a:tc>
                  <a:txBody>
                    <a:bodyPr/>
                    <a:lstStyle/>
                    <a:p>
                      <a:pPr algn="r"/>
                      <a:r>
                        <a:rPr lang="en-US" dirty="0"/>
                        <a:t>-£8,000.00</a:t>
                      </a:r>
                      <a:endParaRPr lang="en-GB" dirty="0"/>
                    </a:p>
                  </a:txBody>
                  <a:tcPr/>
                </a:tc>
                <a:tc>
                  <a:txBody>
                    <a:bodyPr/>
                    <a:lstStyle/>
                    <a:p>
                      <a:pPr algn="r"/>
                      <a:r>
                        <a:rPr lang="en-US" dirty="0"/>
                        <a:t>-£20,500.00</a:t>
                      </a:r>
                      <a:endParaRPr lang="en-GB" dirty="0"/>
                    </a:p>
                  </a:txBody>
                  <a:tcPr/>
                </a:tc>
                <a:extLst>
                  <a:ext uri="{0D108BD9-81ED-4DB2-BD59-A6C34878D82A}">
                    <a16:rowId xmlns:a16="http://schemas.microsoft.com/office/drawing/2014/main" val="768803494"/>
                  </a:ext>
                </a:extLst>
              </a:tr>
            </a:tbl>
          </a:graphicData>
        </a:graphic>
      </p:graphicFrame>
    </p:spTree>
    <p:extLst>
      <p:ext uri="{BB962C8B-B14F-4D97-AF65-F5344CB8AC3E}">
        <p14:creationId xmlns:p14="http://schemas.microsoft.com/office/powerpoint/2010/main" val="4054628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3D53-A2BC-4776-A5D3-6E746A671B5E}"/>
              </a:ext>
            </a:extLst>
          </p:cNvPr>
          <p:cNvSpPr>
            <a:spLocks noGrp="1"/>
          </p:cNvSpPr>
          <p:nvPr>
            <p:ph type="title"/>
          </p:nvPr>
        </p:nvSpPr>
        <p:spPr>
          <a:xfrm>
            <a:off x="422695" y="639193"/>
            <a:ext cx="3908514" cy="3573516"/>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Shareholders</a:t>
            </a:r>
          </a:p>
        </p:txBody>
      </p:sp>
      <p:graphicFrame>
        <p:nvGraphicFramePr>
          <p:cNvPr id="6" name="Table 6">
            <a:extLst>
              <a:ext uri="{FF2B5EF4-FFF2-40B4-BE49-F238E27FC236}">
                <a16:creationId xmlns:a16="http://schemas.microsoft.com/office/drawing/2014/main" id="{E68EA713-2EEB-6F80-B212-3EAD97004538}"/>
              </a:ext>
            </a:extLst>
          </p:cNvPr>
          <p:cNvGraphicFramePr>
            <a:graphicFrameLocks noGrp="1"/>
          </p:cNvGraphicFramePr>
          <p:nvPr/>
        </p:nvGraphicFramePr>
        <p:xfrm>
          <a:off x="4654296" y="730542"/>
          <a:ext cx="7303243" cy="5313870"/>
        </p:xfrm>
        <a:graphic>
          <a:graphicData uri="http://schemas.openxmlformats.org/drawingml/2006/table">
            <a:tbl>
              <a:tblPr firstRow="1" bandRow="1">
                <a:tableStyleId>{5C22544A-7EE6-4342-B048-85BDC9FD1C3A}</a:tableStyleId>
              </a:tblPr>
              <a:tblGrid>
                <a:gridCol w="3070585">
                  <a:extLst>
                    <a:ext uri="{9D8B030D-6E8A-4147-A177-3AD203B41FA5}">
                      <a16:colId xmlns:a16="http://schemas.microsoft.com/office/drawing/2014/main" val="2037648696"/>
                    </a:ext>
                  </a:extLst>
                </a:gridCol>
                <a:gridCol w="2116329">
                  <a:extLst>
                    <a:ext uri="{9D8B030D-6E8A-4147-A177-3AD203B41FA5}">
                      <a16:colId xmlns:a16="http://schemas.microsoft.com/office/drawing/2014/main" val="471590693"/>
                    </a:ext>
                  </a:extLst>
                </a:gridCol>
                <a:gridCol w="2116329">
                  <a:extLst>
                    <a:ext uri="{9D8B030D-6E8A-4147-A177-3AD203B41FA5}">
                      <a16:colId xmlns:a16="http://schemas.microsoft.com/office/drawing/2014/main" val="3533317389"/>
                    </a:ext>
                  </a:extLst>
                </a:gridCol>
              </a:tblGrid>
              <a:tr h="663645">
                <a:tc>
                  <a:txBody>
                    <a:bodyPr/>
                    <a:lstStyle/>
                    <a:p>
                      <a:endParaRPr lang="en-GB" sz="3000" dirty="0"/>
                    </a:p>
                  </a:txBody>
                  <a:tcPr marL="150828" marR="150828" marT="75414" marB="75414">
                    <a:solidFill>
                      <a:schemeClr val="tx1">
                        <a:lumMod val="50000"/>
                        <a:lumOff val="50000"/>
                      </a:schemeClr>
                    </a:solidFill>
                  </a:tcPr>
                </a:tc>
                <a:tc>
                  <a:txBody>
                    <a:bodyPr/>
                    <a:lstStyle/>
                    <a:p>
                      <a:r>
                        <a:rPr lang="en-US" sz="3000" dirty="0"/>
                        <a:t>2024</a:t>
                      </a:r>
                      <a:endParaRPr lang="en-GB" sz="3000" dirty="0"/>
                    </a:p>
                  </a:txBody>
                  <a:tcPr marL="150828" marR="150828" marT="75414" marB="75414">
                    <a:solidFill>
                      <a:schemeClr val="tx1">
                        <a:lumMod val="50000"/>
                        <a:lumOff val="50000"/>
                      </a:schemeClr>
                    </a:solidFill>
                  </a:tcPr>
                </a:tc>
                <a:tc>
                  <a:txBody>
                    <a:bodyPr/>
                    <a:lstStyle/>
                    <a:p>
                      <a:r>
                        <a:rPr lang="en-US" sz="3000" dirty="0"/>
                        <a:t>2025</a:t>
                      </a:r>
                      <a:endParaRPr lang="en-GB" sz="3000" dirty="0"/>
                    </a:p>
                  </a:txBody>
                  <a:tcPr marL="150828" marR="150828" marT="75414" marB="75414">
                    <a:solidFill>
                      <a:schemeClr val="tx1">
                        <a:lumMod val="50000"/>
                        <a:lumOff val="50000"/>
                      </a:schemeClr>
                    </a:solidFill>
                  </a:tcPr>
                </a:tc>
                <a:extLst>
                  <a:ext uri="{0D108BD9-81ED-4DB2-BD59-A6C34878D82A}">
                    <a16:rowId xmlns:a16="http://schemas.microsoft.com/office/drawing/2014/main" val="2674234626"/>
                  </a:ext>
                </a:extLst>
              </a:tr>
              <a:tr h="1116129">
                <a:tc>
                  <a:txBody>
                    <a:bodyPr/>
                    <a:lstStyle/>
                    <a:p>
                      <a:r>
                        <a:rPr lang="en-US" sz="3000"/>
                        <a:t>Shareholder numbers</a:t>
                      </a:r>
                      <a:endParaRPr lang="en-GB" sz="3000"/>
                    </a:p>
                  </a:txBody>
                  <a:tcPr marL="150828" marR="150828" marT="75414" marB="754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t>156</a:t>
                      </a:r>
                    </a:p>
                    <a:p>
                      <a:endParaRPr lang="en-GB" sz="3000" dirty="0"/>
                    </a:p>
                  </a:txBody>
                  <a:tcPr marL="150828" marR="150828" marT="75414" marB="75414"/>
                </a:tc>
                <a:tc>
                  <a:txBody>
                    <a:bodyPr/>
                    <a:lstStyle/>
                    <a:p>
                      <a:r>
                        <a:rPr lang="en-US" sz="3000" dirty="0"/>
                        <a:t>153</a:t>
                      </a:r>
                      <a:endParaRPr lang="en-GB" sz="3000" dirty="0"/>
                    </a:p>
                  </a:txBody>
                  <a:tcPr marL="150828" marR="150828" marT="75414" marB="75414"/>
                </a:tc>
                <a:extLst>
                  <a:ext uri="{0D108BD9-81ED-4DB2-BD59-A6C34878D82A}">
                    <a16:rowId xmlns:a16="http://schemas.microsoft.com/office/drawing/2014/main" val="676856577"/>
                  </a:ext>
                </a:extLst>
              </a:tr>
              <a:tr h="283788">
                <a:tc>
                  <a:txBody>
                    <a:bodyPr/>
                    <a:lstStyle/>
                    <a:p>
                      <a:r>
                        <a:rPr lang="en-US" sz="3000" dirty="0"/>
                        <a:t>Share capital</a:t>
                      </a:r>
                      <a:endParaRPr lang="en-GB" sz="3000" dirty="0"/>
                    </a:p>
                  </a:txBody>
                  <a:tcPr marL="150828" marR="150828" marT="75414" marB="7541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t>£225,500</a:t>
                      </a:r>
                    </a:p>
                  </a:txBody>
                  <a:tcPr marL="150828" marR="150828" marT="75414" marB="75414"/>
                </a:tc>
                <a:tc>
                  <a:txBody>
                    <a:bodyPr/>
                    <a:lstStyle/>
                    <a:p>
                      <a:r>
                        <a:rPr lang="en-US" sz="3000" dirty="0"/>
                        <a:t>£221,500</a:t>
                      </a:r>
                      <a:endParaRPr lang="en-GB" sz="3000" dirty="0"/>
                    </a:p>
                  </a:txBody>
                  <a:tcPr marL="150828" marR="150828" marT="75414" marB="75414"/>
                </a:tc>
                <a:extLst>
                  <a:ext uri="{0D108BD9-81ED-4DB2-BD59-A6C34878D82A}">
                    <a16:rowId xmlns:a16="http://schemas.microsoft.com/office/drawing/2014/main" val="428492531"/>
                  </a:ext>
                </a:extLst>
              </a:tr>
              <a:tr h="2926068">
                <a:tc>
                  <a:txBody>
                    <a:bodyPr/>
                    <a:lstStyle/>
                    <a:p>
                      <a:r>
                        <a:rPr lang="en-US" sz="3000" dirty="0"/>
                        <a:t>Geographically </a:t>
                      </a:r>
                    </a:p>
                    <a:p>
                      <a:r>
                        <a:rPr lang="en-US" sz="2000" dirty="0"/>
                        <a:t>(by shares held)</a:t>
                      </a:r>
                    </a:p>
                    <a:p>
                      <a:pPr marL="285750" indent="-285750">
                        <a:buFont typeface="Arial" panose="020B0604020202020204" pitchFamily="34" charset="0"/>
                        <a:buChar char="•"/>
                      </a:pPr>
                      <a:r>
                        <a:rPr lang="en-US" sz="3000" dirty="0"/>
                        <a:t>Exelby</a:t>
                      </a:r>
                    </a:p>
                    <a:p>
                      <a:pPr marL="285750" indent="-285750">
                        <a:buFont typeface="Arial" panose="020B0604020202020204" pitchFamily="34" charset="0"/>
                        <a:buChar char="•"/>
                      </a:pPr>
                      <a:r>
                        <a:rPr lang="en-US" sz="3000" dirty="0"/>
                        <a:t>Local Area</a:t>
                      </a:r>
                    </a:p>
                    <a:p>
                      <a:pPr marL="285750" indent="-285750">
                        <a:buFont typeface="Arial" panose="020B0604020202020204" pitchFamily="34" charset="0"/>
                        <a:buChar char="•"/>
                      </a:pPr>
                      <a:r>
                        <a:rPr lang="en-US" sz="3000" dirty="0"/>
                        <a:t>Wider Yorkshire</a:t>
                      </a:r>
                    </a:p>
                    <a:p>
                      <a:pPr marL="285750" indent="-285750">
                        <a:buFont typeface="Arial" panose="020B0604020202020204" pitchFamily="34" charset="0"/>
                        <a:buChar char="•"/>
                      </a:pPr>
                      <a:r>
                        <a:rPr lang="en-US" sz="3000" dirty="0"/>
                        <a:t>Other</a:t>
                      </a:r>
                    </a:p>
                  </a:txBody>
                  <a:tcPr marL="150828" marR="150828" marT="75414" marB="75414"/>
                </a:tc>
                <a:tc>
                  <a:txBody>
                    <a:bodyPr/>
                    <a:lstStyle/>
                    <a:p>
                      <a:endParaRPr lang="en-US" sz="3000" dirty="0"/>
                    </a:p>
                    <a:p>
                      <a:endParaRPr lang="en-GB" sz="2000" dirty="0"/>
                    </a:p>
                    <a:p>
                      <a:r>
                        <a:rPr lang="en-GB" sz="3000" dirty="0"/>
                        <a:t>43%</a:t>
                      </a:r>
                    </a:p>
                    <a:p>
                      <a:r>
                        <a:rPr lang="en-GB" sz="3000" dirty="0"/>
                        <a:t>31%</a:t>
                      </a:r>
                    </a:p>
                    <a:p>
                      <a:r>
                        <a:rPr lang="en-GB" sz="3000" dirty="0"/>
                        <a:t>9%</a:t>
                      </a:r>
                    </a:p>
                    <a:p>
                      <a:r>
                        <a:rPr lang="en-GB" sz="3000" dirty="0"/>
                        <a:t>17%</a:t>
                      </a:r>
                      <a:endParaRPr lang="en-US" sz="3000" dirty="0"/>
                    </a:p>
                  </a:txBody>
                  <a:tcPr marL="150828" marR="150828" marT="75414" marB="75414"/>
                </a:tc>
                <a:tc>
                  <a:txBody>
                    <a:bodyPr/>
                    <a:lstStyle/>
                    <a:p>
                      <a:endParaRPr lang="en-GB" sz="3000" dirty="0"/>
                    </a:p>
                    <a:p>
                      <a:endParaRPr lang="en-GB" sz="2000" dirty="0"/>
                    </a:p>
                    <a:p>
                      <a:r>
                        <a:rPr lang="en-GB" sz="3000" dirty="0"/>
                        <a:t>49%</a:t>
                      </a:r>
                    </a:p>
                    <a:p>
                      <a:r>
                        <a:rPr lang="en-GB" sz="3000" dirty="0"/>
                        <a:t>22%</a:t>
                      </a:r>
                    </a:p>
                    <a:p>
                      <a:r>
                        <a:rPr lang="en-GB" sz="3000" dirty="0"/>
                        <a:t>16%</a:t>
                      </a:r>
                    </a:p>
                    <a:p>
                      <a:r>
                        <a:rPr lang="en-GB" sz="3000" dirty="0"/>
                        <a:t>13%</a:t>
                      </a:r>
                    </a:p>
                  </a:txBody>
                  <a:tcPr marL="150828" marR="150828" marT="75414" marB="75414"/>
                </a:tc>
                <a:extLst>
                  <a:ext uri="{0D108BD9-81ED-4DB2-BD59-A6C34878D82A}">
                    <a16:rowId xmlns:a16="http://schemas.microsoft.com/office/drawing/2014/main" val="412436829"/>
                  </a:ext>
                </a:extLst>
              </a:tr>
            </a:tbl>
          </a:graphicData>
        </a:graphic>
      </p:graphicFrame>
    </p:spTree>
    <p:extLst>
      <p:ext uri="{BB962C8B-B14F-4D97-AF65-F5344CB8AC3E}">
        <p14:creationId xmlns:p14="http://schemas.microsoft.com/office/powerpoint/2010/main" val="186792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3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AC934-DC70-49E0-B34C-E4529FFF39EE}"/>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7200" b="1" kern="1200" dirty="0">
                <a:solidFill>
                  <a:schemeClr val="tx1"/>
                </a:solidFill>
                <a:latin typeface="+mj-lt"/>
                <a:ea typeface="+mj-ea"/>
                <a:cs typeface="+mj-cs"/>
              </a:rPr>
              <a:t>Agenda Item 5 </a:t>
            </a:r>
            <a:br>
              <a:rPr lang="en-US" sz="7200" b="1" kern="1200" dirty="0">
                <a:solidFill>
                  <a:schemeClr val="tx1"/>
                </a:solidFill>
                <a:latin typeface="+mj-lt"/>
                <a:ea typeface="+mj-ea"/>
                <a:cs typeface="+mj-cs"/>
              </a:rPr>
            </a:br>
            <a:br>
              <a:rPr lang="en-US" sz="7200" b="1" kern="1200" dirty="0">
                <a:solidFill>
                  <a:schemeClr val="tx1"/>
                </a:solidFill>
                <a:latin typeface="+mj-lt"/>
                <a:ea typeface="+mj-ea"/>
                <a:cs typeface="+mj-cs"/>
              </a:rPr>
            </a:br>
            <a:r>
              <a:rPr lang="en-US" sz="4900" kern="1200" dirty="0">
                <a:solidFill>
                  <a:schemeClr val="tx1"/>
                </a:solidFill>
                <a:latin typeface="+mj-lt"/>
                <a:ea typeface="+mj-ea"/>
                <a:cs typeface="+mj-cs"/>
              </a:rPr>
              <a:t>Performance for the year</a:t>
            </a:r>
          </a:p>
        </p:txBody>
      </p:sp>
    </p:spTree>
    <p:extLst>
      <p:ext uri="{BB962C8B-B14F-4D97-AF65-F5344CB8AC3E}">
        <p14:creationId xmlns:p14="http://schemas.microsoft.com/office/powerpoint/2010/main" val="15121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D164-6ECD-47AA-A80D-AFD88903BCA8}"/>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6600" b="1" kern="1200" dirty="0">
                <a:solidFill>
                  <a:schemeClr val="tx1"/>
                </a:solidFill>
                <a:latin typeface="+mj-lt"/>
                <a:ea typeface="+mj-ea"/>
                <a:cs typeface="+mj-cs"/>
              </a:rPr>
              <a:t>Agenda Item 9 </a:t>
            </a:r>
            <a:br>
              <a:rPr lang="en-US" sz="5500" b="1" kern="1200" dirty="0">
                <a:solidFill>
                  <a:schemeClr val="tx1"/>
                </a:solidFill>
                <a:latin typeface="+mj-lt"/>
                <a:ea typeface="+mj-ea"/>
                <a:cs typeface="+mj-cs"/>
              </a:rPr>
            </a:br>
            <a:br>
              <a:rPr lang="en-US" sz="5500" b="1" kern="1200" dirty="0">
                <a:solidFill>
                  <a:schemeClr val="tx1"/>
                </a:solidFill>
                <a:latin typeface="+mj-lt"/>
                <a:ea typeface="+mj-ea"/>
                <a:cs typeface="+mj-cs"/>
              </a:rPr>
            </a:br>
            <a:r>
              <a:rPr lang="en-US" kern="1200" dirty="0">
                <a:solidFill>
                  <a:schemeClr val="tx1"/>
                </a:solidFill>
                <a:latin typeface="+mj-lt"/>
                <a:ea typeface="+mj-ea"/>
                <a:cs typeface="+mj-cs"/>
              </a:rPr>
              <a:t>Election of Management Committee</a:t>
            </a:r>
          </a:p>
        </p:txBody>
      </p:sp>
    </p:spTree>
    <p:extLst>
      <p:ext uri="{BB962C8B-B14F-4D97-AF65-F5344CB8AC3E}">
        <p14:creationId xmlns:p14="http://schemas.microsoft.com/office/powerpoint/2010/main" val="3894540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3D53-A2BC-4776-A5D3-6E746A671B5E}"/>
              </a:ext>
            </a:extLst>
          </p:cNvPr>
          <p:cNvSpPr>
            <a:spLocks noGrp="1"/>
          </p:cNvSpPr>
          <p:nvPr>
            <p:ph type="title"/>
          </p:nvPr>
        </p:nvSpPr>
        <p:spPr>
          <a:xfrm>
            <a:off x="155862" y="661975"/>
            <a:ext cx="3979719" cy="3573516"/>
          </a:xfrm>
        </p:spPr>
        <p:txBody>
          <a:bodyPr vert="horz" lIns="91440" tIns="45720" rIns="91440" bIns="45720" rtlCol="0" anchor="b">
            <a:normAutofit/>
          </a:bodyPr>
          <a:lstStyle/>
          <a:p>
            <a:pPr algn="ctr"/>
            <a:r>
              <a:rPr kumimoji="0" lang="en-GB" b="0" i="0" u="none" strike="noStrike" kern="1200" cap="none" spc="0" normalizeH="0" baseline="0" noProof="0" dirty="0">
                <a:ln>
                  <a:noFill/>
                </a:ln>
                <a:effectLst/>
                <a:uLnTx/>
                <a:uFillTx/>
                <a:latin typeface="Calibri Light" panose="020F0302020204030204"/>
                <a:ea typeface="+mj-ea"/>
                <a:cs typeface="+mj-cs"/>
              </a:rPr>
              <a:t>Management Committee</a:t>
            </a:r>
            <a:br>
              <a:rPr kumimoji="0" lang="en-GB" b="0" i="0" u="none" strike="noStrike" kern="1200" cap="none" spc="0" normalizeH="0" baseline="0" noProof="0" dirty="0">
                <a:ln>
                  <a:noFill/>
                </a:ln>
                <a:effectLst/>
                <a:uLnTx/>
                <a:uFillTx/>
                <a:latin typeface="Calibri Light" panose="020F0302020204030204"/>
                <a:ea typeface="+mj-ea"/>
                <a:cs typeface="+mj-cs"/>
              </a:rPr>
            </a:br>
            <a:r>
              <a:rPr kumimoji="0" lang="en-GB" b="0" i="0" u="none" strike="noStrike" kern="1200" cap="none" spc="0" normalizeH="0" baseline="0" noProof="0" dirty="0">
                <a:ln>
                  <a:noFill/>
                </a:ln>
                <a:effectLst/>
                <a:uLnTx/>
                <a:uFillTx/>
                <a:latin typeface="Calibri Light" panose="020F0302020204030204"/>
                <a:ea typeface="+mj-ea"/>
                <a:cs typeface="+mj-cs"/>
              </a:rPr>
              <a:t>Directors</a:t>
            </a:r>
            <a:endParaRPr lang="en-US" kern="1200" dirty="0">
              <a:latin typeface="+mj-lt"/>
              <a:ea typeface="+mj-ea"/>
              <a:cs typeface="+mj-cs"/>
            </a:endParaRPr>
          </a:p>
        </p:txBody>
      </p:sp>
      <p:graphicFrame>
        <p:nvGraphicFramePr>
          <p:cNvPr id="3" name="Table 2">
            <a:extLst>
              <a:ext uri="{FF2B5EF4-FFF2-40B4-BE49-F238E27FC236}">
                <a16:creationId xmlns:a16="http://schemas.microsoft.com/office/drawing/2014/main" id="{7D0EA113-42F6-DDDD-EA34-73F5F6B6CC18}"/>
              </a:ext>
            </a:extLst>
          </p:cNvPr>
          <p:cNvGraphicFramePr>
            <a:graphicFrameLocks noGrp="1"/>
          </p:cNvGraphicFramePr>
          <p:nvPr/>
        </p:nvGraphicFramePr>
        <p:xfrm>
          <a:off x="5308396" y="833909"/>
          <a:ext cx="6098218" cy="3775757"/>
        </p:xfrm>
        <a:graphic>
          <a:graphicData uri="http://schemas.openxmlformats.org/drawingml/2006/table">
            <a:tbl>
              <a:tblPr firstRow="1" bandRow="1">
                <a:tableStyleId>{5C22544A-7EE6-4342-B048-85BDC9FD1C3A}</a:tableStyleId>
              </a:tblPr>
              <a:tblGrid>
                <a:gridCol w="6098218">
                  <a:extLst>
                    <a:ext uri="{9D8B030D-6E8A-4147-A177-3AD203B41FA5}">
                      <a16:colId xmlns:a16="http://schemas.microsoft.com/office/drawing/2014/main" val="2594428662"/>
                    </a:ext>
                  </a:extLst>
                </a:gridCol>
              </a:tblGrid>
              <a:tr h="324198">
                <a:tc>
                  <a:txBody>
                    <a:bodyPr/>
                    <a:lstStyle/>
                    <a:p>
                      <a:r>
                        <a:rPr lang="en-US" dirty="0"/>
                        <a:t>Serving until 2027</a:t>
                      </a:r>
                      <a:endParaRPr lang="en-GB" dirty="0"/>
                    </a:p>
                  </a:txBody>
                  <a:tcPr>
                    <a:solidFill>
                      <a:schemeClr val="tx1">
                        <a:lumMod val="50000"/>
                        <a:lumOff val="50000"/>
                      </a:schemeClr>
                    </a:solidFill>
                  </a:tcPr>
                </a:tc>
                <a:extLst>
                  <a:ext uri="{0D108BD9-81ED-4DB2-BD59-A6C34878D82A}">
                    <a16:rowId xmlns:a16="http://schemas.microsoft.com/office/drawing/2014/main" val="1189632657"/>
                  </a:ext>
                </a:extLst>
              </a:tr>
              <a:tr h="1296794">
                <a:tc>
                  <a:txBody>
                    <a:bodyPr/>
                    <a:lstStyle/>
                    <a:p>
                      <a:r>
                        <a:rPr lang="en-GB" sz="1800" dirty="0"/>
                        <a:t>Peter Simpson – Chair</a:t>
                      </a:r>
                    </a:p>
                    <a:p>
                      <a:r>
                        <a:rPr lang="en-GB" sz="1800" dirty="0"/>
                        <a:t>George Cornwall-Legh – Vice Chair</a:t>
                      </a:r>
                    </a:p>
                    <a:p>
                      <a:r>
                        <a:rPr lang="en-GB" sz="1800" dirty="0"/>
                        <a:t>Alasdair Campbell</a:t>
                      </a:r>
                    </a:p>
                    <a:p>
                      <a:r>
                        <a:rPr lang="en-GB" sz="1800" dirty="0"/>
                        <a:t>Jim Haigh</a:t>
                      </a:r>
                    </a:p>
                  </a:txBody>
                  <a:tcPr/>
                </a:tc>
                <a:extLst>
                  <a:ext uri="{0D108BD9-81ED-4DB2-BD59-A6C34878D82A}">
                    <a16:rowId xmlns:a16="http://schemas.microsoft.com/office/drawing/2014/main" val="330762976"/>
                  </a:ext>
                </a:extLst>
              </a:tr>
              <a:tr h="324198">
                <a:tc>
                  <a:txBody>
                    <a:bodyPr/>
                    <a:lstStyle/>
                    <a:p>
                      <a:r>
                        <a:rPr lang="en-US" b="1" dirty="0">
                          <a:solidFill>
                            <a:schemeClr val="bg1"/>
                          </a:solidFill>
                        </a:rPr>
                        <a:t>Serving until 2028</a:t>
                      </a:r>
                      <a:endParaRPr lang="en-GB" b="1" dirty="0">
                        <a:solidFill>
                          <a:schemeClr val="bg1"/>
                        </a:solidFill>
                      </a:endParaRPr>
                    </a:p>
                  </a:txBody>
                  <a:tcPr>
                    <a:solidFill>
                      <a:schemeClr val="tx1">
                        <a:lumMod val="50000"/>
                        <a:lumOff val="50000"/>
                      </a:schemeClr>
                    </a:solidFill>
                  </a:tcPr>
                </a:tc>
                <a:extLst>
                  <a:ext uri="{0D108BD9-81ED-4DB2-BD59-A6C34878D82A}">
                    <a16:rowId xmlns:a16="http://schemas.microsoft.com/office/drawing/2014/main" val="3274977905"/>
                  </a:ext>
                </a:extLst>
              </a:tr>
              <a:tr h="624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Linda Graham (Treasurer)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Lucinda Riddell (Secretary)</a:t>
                      </a:r>
                    </a:p>
                  </a:txBody>
                  <a:tcPr/>
                </a:tc>
                <a:extLst>
                  <a:ext uri="{0D108BD9-81ED-4DB2-BD59-A6C34878D82A}">
                    <a16:rowId xmlns:a16="http://schemas.microsoft.com/office/drawing/2014/main" val="4075540658"/>
                  </a:ext>
                </a:extLst>
              </a:tr>
              <a:tr h="410530">
                <a:tc>
                  <a:txBody>
                    <a:bodyPr/>
                    <a:lstStyle/>
                    <a:p>
                      <a:r>
                        <a:rPr lang="en-US" b="1" dirty="0">
                          <a:solidFill>
                            <a:schemeClr val="bg1"/>
                          </a:solidFill>
                        </a:rPr>
                        <a:t>Resignations</a:t>
                      </a:r>
                      <a:endParaRPr lang="en-GB" b="1" dirty="0">
                        <a:solidFill>
                          <a:schemeClr val="bg1"/>
                        </a:solidFill>
                      </a:endParaRPr>
                    </a:p>
                  </a:txBody>
                  <a:tcPr>
                    <a:solidFill>
                      <a:schemeClr val="tx1">
                        <a:lumMod val="50000"/>
                        <a:lumOff val="50000"/>
                      </a:schemeClr>
                    </a:solidFill>
                  </a:tcPr>
                </a:tc>
                <a:extLst>
                  <a:ext uri="{0D108BD9-81ED-4DB2-BD59-A6C34878D82A}">
                    <a16:rowId xmlns:a16="http://schemas.microsoft.com/office/drawing/2014/main" val="1135377251"/>
                  </a:ext>
                </a:extLst>
              </a:tr>
              <a:tr h="696833">
                <a:tc>
                  <a:txBody>
                    <a:bodyPr/>
                    <a:lstStyle/>
                    <a:p>
                      <a:r>
                        <a:rPr lang="en-US" dirty="0"/>
                        <a:t>John Walker (</a:t>
                      </a:r>
                      <a:r>
                        <a:rPr lang="en-US"/>
                        <a:t>December 2025)</a:t>
                      </a:r>
                      <a:endParaRPr lang="en-US" dirty="0"/>
                    </a:p>
                    <a:p>
                      <a:r>
                        <a:rPr lang="en-US" dirty="0"/>
                        <a:t>Ali Bearpark (June 2025)</a:t>
                      </a:r>
                      <a:endParaRPr lang="en-GB" dirty="0"/>
                    </a:p>
                  </a:txBody>
                  <a:tcPr/>
                </a:tc>
                <a:extLst>
                  <a:ext uri="{0D108BD9-81ED-4DB2-BD59-A6C34878D82A}">
                    <a16:rowId xmlns:a16="http://schemas.microsoft.com/office/drawing/2014/main" val="6053901"/>
                  </a:ext>
                </a:extLst>
              </a:tr>
            </a:tbl>
          </a:graphicData>
        </a:graphic>
      </p:graphicFrame>
      <p:pic>
        <p:nvPicPr>
          <p:cNvPr id="4" name="Picture 3">
            <a:extLst>
              <a:ext uri="{FF2B5EF4-FFF2-40B4-BE49-F238E27FC236}">
                <a16:creationId xmlns:a16="http://schemas.microsoft.com/office/drawing/2014/main" id="{F3510A38-15F5-54EB-3960-3DBB7C4EF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600" y="5197336"/>
            <a:ext cx="816935" cy="1097375"/>
          </a:xfrm>
          <a:prstGeom prst="rect">
            <a:avLst/>
          </a:prstGeom>
        </p:spPr>
      </p:pic>
      <p:pic>
        <p:nvPicPr>
          <p:cNvPr id="7" name="Picture 6">
            <a:extLst>
              <a:ext uri="{FF2B5EF4-FFF2-40B4-BE49-F238E27FC236}">
                <a16:creationId xmlns:a16="http://schemas.microsoft.com/office/drawing/2014/main" id="{03B65B41-AE92-9D30-2FE5-26054D11D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201" y="5197336"/>
            <a:ext cx="859611" cy="1097375"/>
          </a:xfrm>
          <a:prstGeom prst="rect">
            <a:avLst/>
          </a:prstGeom>
        </p:spPr>
      </p:pic>
      <p:pic>
        <p:nvPicPr>
          <p:cNvPr id="8" name="Picture 7">
            <a:extLst>
              <a:ext uri="{FF2B5EF4-FFF2-40B4-BE49-F238E27FC236}">
                <a16:creationId xmlns:a16="http://schemas.microsoft.com/office/drawing/2014/main" id="{3E31E10F-379C-8B83-9628-650FEB368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088" y="5197336"/>
            <a:ext cx="737680" cy="1091279"/>
          </a:xfrm>
          <a:prstGeom prst="rect">
            <a:avLst/>
          </a:prstGeom>
        </p:spPr>
      </p:pic>
      <p:pic>
        <p:nvPicPr>
          <p:cNvPr id="9" name="Picture 8">
            <a:extLst>
              <a:ext uri="{FF2B5EF4-FFF2-40B4-BE49-F238E27FC236}">
                <a16:creationId xmlns:a16="http://schemas.microsoft.com/office/drawing/2014/main" id="{5450E714-3C61-C674-A51E-C5C103ACD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9434" y="5179047"/>
            <a:ext cx="823031" cy="1109568"/>
          </a:xfrm>
          <a:prstGeom prst="rect">
            <a:avLst/>
          </a:prstGeom>
        </p:spPr>
      </p:pic>
      <p:pic>
        <p:nvPicPr>
          <p:cNvPr id="11" name="Picture 10">
            <a:extLst>
              <a:ext uri="{FF2B5EF4-FFF2-40B4-BE49-F238E27FC236}">
                <a16:creationId xmlns:a16="http://schemas.microsoft.com/office/drawing/2014/main" id="{DA828C7D-515B-16DC-EDD9-32C31DE2C9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3013" y="5188192"/>
            <a:ext cx="932769" cy="1091279"/>
          </a:xfrm>
          <a:prstGeom prst="rect">
            <a:avLst/>
          </a:prstGeom>
        </p:spPr>
      </p:pic>
      <p:pic>
        <p:nvPicPr>
          <p:cNvPr id="6" name="Picture 5">
            <a:extLst>
              <a:ext uri="{FF2B5EF4-FFF2-40B4-BE49-F238E27FC236}">
                <a16:creationId xmlns:a16="http://schemas.microsoft.com/office/drawing/2014/main" id="{E452CF79-B3CD-7A6D-7904-EDD95A08E1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6769" y="5188193"/>
            <a:ext cx="817860" cy="1091279"/>
          </a:xfrm>
          <a:prstGeom prst="rect">
            <a:avLst/>
          </a:prstGeom>
        </p:spPr>
      </p:pic>
    </p:spTree>
    <p:extLst>
      <p:ext uri="{BB962C8B-B14F-4D97-AF65-F5344CB8AC3E}">
        <p14:creationId xmlns:p14="http://schemas.microsoft.com/office/powerpoint/2010/main" val="1013399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3D53-A2BC-4776-A5D3-6E746A671B5E}"/>
              </a:ext>
            </a:extLst>
          </p:cNvPr>
          <p:cNvSpPr>
            <a:spLocks noGrp="1"/>
          </p:cNvSpPr>
          <p:nvPr>
            <p:ph type="title"/>
          </p:nvPr>
        </p:nvSpPr>
        <p:spPr>
          <a:xfrm>
            <a:off x="225268" y="524893"/>
            <a:ext cx="3908514" cy="3573516"/>
          </a:xfrm>
        </p:spPr>
        <p:txBody>
          <a:bodyPr vert="horz" lIns="91440" tIns="45720" rIns="91440" bIns="45720" rtlCol="0" anchor="b">
            <a:normAutofit/>
          </a:bodyPr>
          <a:lstStyle/>
          <a:p>
            <a:pPr algn="ctr"/>
            <a:r>
              <a:rPr lang="en-GB" dirty="0"/>
              <a:t>Management Committee</a:t>
            </a:r>
            <a:br>
              <a:rPr lang="en-GB" dirty="0"/>
            </a:br>
            <a:r>
              <a:rPr lang="en-GB" dirty="0"/>
              <a:t>Directors</a:t>
            </a:r>
            <a:endParaRPr lang="en-US" kern="1200" dirty="0">
              <a:latin typeface="+mj-lt"/>
              <a:ea typeface="+mj-ea"/>
              <a:cs typeface="+mj-cs"/>
            </a:endParaRPr>
          </a:p>
        </p:txBody>
      </p:sp>
      <p:graphicFrame>
        <p:nvGraphicFramePr>
          <p:cNvPr id="3" name="Table 2">
            <a:extLst>
              <a:ext uri="{FF2B5EF4-FFF2-40B4-BE49-F238E27FC236}">
                <a16:creationId xmlns:a16="http://schemas.microsoft.com/office/drawing/2014/main" id="{93175847-4D5A-2D38-B19C-87B83813F23F}"/>
              </a:ext>
            </a:extLst>
          </p:cNvPr>
          <p:cNvGraphicFramePr>
            <a:graphicFrameLocks noGrp="1"/>
          </p:cNvGraphicFramePr>
          <p:nvPr/>
        </p:nvGraphicFramePr>
        <p:xfrm>
          <a:off x="5228946" y="1562224"/>
          <a:ext cx="5867890" cy="2065004"/>
        </p:xfrm>
        <a:graphic>
          <a:graphicData uri="http://schemas.openxmlformats.org/drawingml/2006/table">
            <a:tbl>
              <a:tblPr firstRow="1" bandRow="1">
                <a:tableStyleId>{5C22544A-7EE6-4342-B048-85BDC9FD1C3A}</a:tableStyleId>
              </a:tblPr>
              <a:tblGrid>
                <a:gridCol w="5867890">
                  <a:extLst>
                    <a:ext uri="{9D8B030D-6E8A-4147-A177-3AD203B41FA5}">
                      <a16:colId xmlns:a16="http://schemas.microsoft.com/office/drawing/2014/main" val="1028424935"/>
                    </a:ext>
                  </a:extLst>
                </a:gridCol>
              </a:tblGrid>
              <a:tr h="307238">
                <a:tc>
                  <a:txBody>
                    <a:bodyPr/>
                    <a:lstStyle/>
                    <a:p>
                      <a:r>
                        <a:rPr lang="en-US" b="1" dirty="0">
                          <a:solidFill>
                            <a:schemeClr val="bg1"/>
                          </a:solidFill>
                        </a:rPr>
                        <a:t>Coopted and standing for election until 2029</a:t>
                      </a:r>
                    </a:p>
                  </a:txBody>
                  <a:tcPr>
                    <a:solidFill>
                      <a:schemeClr val="tx1">
                        <a:lumMod val="50000"/>
                        <a:lumOff val="50000"/>
                      </a:schemeClr>
                    </a:solidFill>
                  </a:tcPr>
                </a:tc>
                <a:extLst>
                  <a:ext uri="{0D108BD9-81ED-4DB2-BD59-A6C34878D82A}">
                    <a16:rowId xmlns:a16="http://schemas.microsoft.com/office/drawing/2014/main" val="3592609053"/>
                  </a:ext>
                </a:extLst>
              </a:tr>
              <a:tr h="537667">
                <a:tc>
                  <a:txBody>
                    <a:bodyPr/>
                    <a:lstStyle/>
                    <a:p>
                      <a:r>
                        <a:rPr lang="en-GB" dirty="0"/>
                        <a:t>Ian Vickers (January 2026)</a:t>
                      </a:r>
                    </a:p>
                    <a:p>
                      <a:endParaRPr lang="en-GB" dirty="0"/>
                    </a:p>
                  </a:txBody>
                  <a:tcPr/>
                </a:tc>
                <a:extLst>
                  <a:ext uri="{0D108BD9-81ED-4DB2-BD59-A6C34878D82A}">
                    <a16:rowId xmlns:a16="http://schemas.microsoft.com/office/drawing/2014/main" val="2488145660"/>
                  </a:ext>
                </a:extLst>
              </a:tr>
              <a:tr h="328466">
                <a:tc>
                  <a:txBody>
                    <a:bodyPr/>
                    <a:lstStyle/>
                    <a:p>
                      <a:r>
                        <a:rPr lang="en-US" dirty="0">
                          <a:solidFill>
                            <a:schemeClr val="bg1"/>
                          </a:solidFill>
                        </a:rPr>
                        <a:t>Coopted</a:t>
                      </a:r>
                      <a:endParaRPr lang="en-GB" dirty="0">
                        <a:solidFill>
                          <a:schemeClr val="bg1"/>
                        </a:solidFill>
                      </a:endParaRPr>
                    </a:p>
                  </a:txBody>
                  <a:tcPr>
                    <a:solidFill>
                      <a:schemeClr val="tx1">
                        <a:lumMod val="50000"/>
                        <a:lumOff val="50000"/>
                      </a:schemeClr>
                    </a:solidFill>
                  </a:tcPr>
                </a:tc>
                <a:extLst>
                  <a:ext uri="{0D108BD9-81ED-4DB2-BD59-A6C34878D82A}">
                    <a16:rowId xmlns:a16="http://schemas.microsoft.com/office/drawing/2014/main" val="576168599"/>
                  </a:ext>
                </a:extLst>
              </a:tr>
              <a:tr h="693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 Johnston (June 2025)</a:t>
                      </a:r>
                      <a:endParaRPr lang="en-GB" dirty="0"/>
                    </a:p>
                  </a:txBody>
                  <a:tcPr/>
                </a:tc>
                <a:extLst>
                  <a:ext uri="{0D108BD9-81ED-4DB2-BD59-A6C34878D82A}">
                    <a16:rowId xmlns:a16="http://schemas.microsoft.com/office/drawing/2014/main" val="4102047943"/>
                  </a:ext>
                </a:extLst>
              </a:tr>
            </a:tbl>
          </a:graphicData>
        </a:graphic>
      </p:graphicFrame>
      <p:pic>
        <p:nvPicPr>
          <p:cNvPr id="13" name="Picture 12">
            <a:extLst>
              <a:ext uri="{FF2B5EF4-FFF2-40B4-BE49-F238E27FC236}">
                <a16:creationId xmlns:a16="http://schemas.microsoft.com/office/drawing/2014/main" id="{EF293F1C-F768-17E2-A26F-97DC5D842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937" y="4690360"/>
            <a:ext cx="903712" cy="1409478"/>
          </a:xfrm>
          <a:prstGeom prst="rect">
            <a:avLst/>
          </a:prstGeom>
        </p:spPr>
      </p:pic>
      <p:pic>
        <p:nvPicPr>
          <p:cNvPr id="4" name="Picture 3">
            <a:extLst>
              <a:ext uri="{FF2B5EF4-FFF2-40B4-BE49-F238E27FC236}">
                <a16:creationId xmlns:a16="http://schemas.microsoft.com/office/drawing/2014/main" id="{8C11200A-7864-D139-085B-8677A07A7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828" y="4757480"/>
            <a:ext cx="903712" cy="1275238"/>
          </a:xfrm>
          <a:prstGeom prst="rect">
            <a:avLst/>
          </a:prstGeom>
        </p:spPr>
      </p:pic>
    </p:spTree>
    <p:extLst>
      <p:ext uri="{BB962C8B-B14F-4D97-AF65-F5344CB8AC3E}">
        <p14:creationId xmlns:p14="http://schemas.microsoft.com/office/powerpoint/2010/main" val="1530841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7A960A-68A3-4F7E-BC39-6F84E83F7B2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itle 6">
            <a:extLst>
              <a:ext uri="{FF2B5EF4-FFF2-40B4-BE49-F238E27FC236}">
                <a16:creationId xmlns:a16="http://schemas.microsoft.com/office/drawing/2014/main" id="{3F1D330D-9CD8-4CD3-4548-7059E10AE0C3}"/>
              </a:ext>
            </a:extLst>
          </p:cNvPr>
          <p:cNvSpPr>
            <a:spLocks noGrp="1"/>
          </p:cNvSpPr>
          <p:nvPr>
            <p:ph type="title"/>
          </p:nvPr>
        </p:nvSpPr>
        <p:spPr/>
        <p:txBody>
          <a:bodyPr/>
          <a:lstStyle/>
          <a:p>
            <a:endParaRPr lang="en-GB"/>
          </a:p>
        </p:txBody>
      </p:sp>
      <p:sp>
        <p:nvSpPr>
          <p:cNvPr id="8" name="TextBox 7">
            <a:extLst>
              <a:ext uri="{FF2B5EF4-FFF2-40B4-BE49-F238E27FC236}">
                <a16:creationId xmlns:a16="http://schemas.microsoft.com/office/drawing/2014/main" id="{187FA6F0-AA28-867C-5648-C95B0B4A2528}"/>
              </a:ext>
            </a:extLst>
          </p:cNvPr>
          <p:cNvSpPr txBox="1"/>
          <p:nvPr/>
        </p:nvSpPr>
        <p:spPr>
          <a:xfrm>
            <a:off x="1718762" y="4125191"/>
            <a:ext cx="4662055" cy="769441"/>
          </a:xfrm>
          <a:prstGeom prst="rect">
            <a:avLst/>
          </a:prstGeom>
          <a:noFill/>
        </p:spPr>
        <p:txBody>
          <a:bodyPr wrap="square" rtlCol="0">
            <a:spAutoFit/>
          </a:bodyPr>
          <a:lstStyle/>
          <a:p>
            <a:r>
              <a:rPr lang="en-US" sz="4400" dirty="0">
                <a:latin typeface="+mj-lt"/>
              </a:rPr>
              <a:t>Any other business</a:t>
            </a:r>
            <a:endParaRPr lang="en-GB" sz="4400" dirty="0">
              <a:latin typeface="+mj-lt"/>
            </a:endParaRPr>
          </a:p>
        </p:txBody>
      </p:sp>
    </p:spTree>
    <p:extLst>
      <p:ext uri="{BB962C8B-B14F-4D97-AF65-F5344CB8AC3E}">
        <p14:creationId xmlns:p14="http://schemas.microsoft.com/office/powerpoint/2010/main" val="3519225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1033-28D2-4F54-943E-B5C75AE50251}"/>
              </a:ext>
            </a:extLst>
          </p:cNvPr>
          <p:cNvSpPr>
            <a:spLocks noGrp="1"/>
          </p:cNvSpPr>
          <p:nvPr>
            <p:ph type="title"/>
          </p:nvPr>
        </p:nvSpPr>
        <p:spPr>
          <a:xfrm>
            <a:off x="971368" y="371719"/>
            <a:ext cx="6125964" cy="1906863"/>
          </a:xfrm>
        </p:spPr>
        <p:txBody>
          <a:bodyPr anchor="b">
            <a:normAutofit/>
          </a:bodyPr>
          <a:lstStyle/>
          <a:p>
            <a:r>
              <a:rPr lang="en-GB" b="1" dirty="0"/>
              <a:t>Up to date information</a:t>
            </a:r>
          </a:p>
        </p:txBody>
      </p:sp>
      <p:sp>
        <p:nvSpPr>
          <p:cNvPr id="3" name="Content Placeholder 2">
            <a:extLst>
              <a:ext uri="{FF2B5EF4-FFF2-40B4-BE49-F238E27FC236}">
                <a16:creationId xmlns:a16="http://schemas.microsoft.com/office/drawing/2014/main" id="{151B1CC9-8123-4CFD-B5E3-2C43DA1DAFD7}"/>
              </a:ext>
            </a:extLst>
          </p:cNvPr>
          <p:cNvSpPr>
            <a:spLocks noGrp="1"/>
          </p:cNvSpPr>
          <p:nvPr>
            <p:ph idx="1"/>
          </p:nvPr>
        </p:nvSpPr>
        <p:spPr>
          <a:xfrm>
            <a:off x="971368" y="2711395"/>
            <a:ext cx="4114801" cy="3465568"/>
          </a:xfrm>
        </p:spPr>
        <p:txBody>
          <a:bodyPr>
            <a:normAutofit/>
          </a:bodyPr>
          <a:lstStyle/>
          <a:p>
            <a:endParaRPr lang="en-GB" sz="2000" dirty="0"/>
          </a:p>
          <a:p>
            <a:endParaRPr lang="en-GB" sz="2000" dirty="0"/>
          </a:p>
          <a:p>
            <a:pPr marL="0" indent="0">
              <a:buNone/>
            </a:pPr>
            <a:r>
              <a:rPr lang="en-GB" sz="2000" dirty="0">
                <a:hlinkClick r:id="rId2"/>
              </a:rPr>
              <a:t>www.exelbygreendragon.co.uk</a:t>
            </a:r>
            <a:endParaRPr lang="en-GB" sz="2000" dirty="0"/>
          </a:p>
          <a:p>
            <a:pPr marL="0" indent="0">
              <a:buNone/>
            </a:pPr>
            <a:r>
              <a:rPr lang="en-GB" sz="2000" dirty="0"/>
              <a:t>Facebook:- Exelby Green Dragon Group</a:t>
            </a:r>
          </a:p>
        </p:txBody>
      </p:sp>
      <p:pic>
        <p:nvPicPr>
          <p:cNvPr id="7" name="Picture 6">
            <a:extLst>
              <a:ext uri="{FF2B5EF4-FFF2-40B4-BE49-F238E27FC236}">
                <a16:creationId xmlns:a16="http://schemas.microsoft.com/office/drawing/2014/main" id="{FE6F86AC-8A73-2964-9DF7-6F73945E2C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4" name="Picture 3">
            <a:extLst>
              <a:ext uri="{FF2B5EF4-FFF2-40B4-BE49-F238E27FC236}">
                <a16:creationId xmlns:a16="http://schemas.microsoft.com/office/drawing/2014/main" id="{82E177CC-87EA-54A8-0857-4E958C332FF5}"/>
              </a:ext>
            </a:extLst>
          </p:cNvPr>
          <p:cNvPicPr>
            <a:picLocks noChangeAspect="1"/>
          </p:cNvPicPr>
          <p:nvPr/>
        </p:nvPicPr>
        <p:blipFill>
          <a:blip r:embed="rId4">
            <a:extLst>
              <a:ext uri="{28A0092B-C50C-407E-A947-70E740481C1C}">
                <a14:useLocalDpi xmlns:a14="http://schemas.microsoft.com/office/drawing/2010/main" val="0"/>
              </a:ext>
            </a:extLst>
          </a:blip>
          <a:srcRect r="-3"/>
          <a:stretch>
            <a:fillRect/>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9" name="Picture 8">
            <a:extLst>
              <a:ext uri="{FF2B5EF4-FFF2-40B4-BE49-F238E27FC236}">
                <a16:creationId xmlns:a16="http://schemas.microsoft.com/office/drawing/2014/main" id="{3779FFE2-0E9D-4DC4-3B08-5A28B1C1AFF5}"/>
              </a:ext>
            </a:extLst>
          </p:cNvPr>
          <p:cNvPicPr>
            <a:picLocks noChangeAspect="1"/>
          </p:cNvPicPr>
          <p:nvPr/>
        </p:nvPicPr>
        <p:blipFill>
          <a:blip r:embed="rId5">
            <a:extLst>
              <a:ext uri="{28A0092B-C50C-407E-A947-70E740481C1C}">
                <a14:useLocalDpi xmlns:a14="http://schemas.microsoft.com/office/drawing/2010/main" val="0"/>
              </a:ext>
            </a:extLst>
          </a:blip>
          <a:srcRect r="-3"/>
          <a:stretch>
            <a:fillRect/>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8" name="AutoShape 2" descr="Image result for exelby green dragon">
            <a:extLst>
              <a:ext uri="{FF2B5EF4-FFF2-40B4-BE49-F238E27FC236}">
                <a16:creationId xmlns:a16="http://schemas.microsoft.com/office/drawing/2014/main" id="{D31893A9-7D92-AB7C-D290-F3E29D3E745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4665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190F8-49B5-41BF-8805-399FEF1E1DEC}"/>
              </a:ext>
            </a:extLst>
          </p:cNvPr>
          <p:cNvSpPr>
            <a:spLocks noGrp="1"/>
          </p:cNvSpPr>
          <p:nvPr>
            <p:ph type="title"/>
          </p:nvPr>
        </p:nvSpPr>
        <p:spPr>
          <a:xfrm>
            <a:off x="630936" y="639520"/>
            <a:ext cx="3429000" cy="1719072"/>
          </a:xfrm>
        </p:spPr>
        <p:txBody>
          <a:bodyPr anchor="b">
            <a:normAutofit/>
          </a:bodyPr>
          <a:lstStyle/>
          <a:p>
            <a:pPr algn="ctr"/>
            <a:r>
              <a:rPr lang="en-GB" sz="3600" dirty="0"/>
              <a:t>Previous Year</a:t>
            </a:r>
          </a:p>
        </p:txBody>
      </p:sp>
      <p:sp>
        <p:nvSpPr>
          <p:cNvPr id="2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C161413-25A3-4B75-85BF-8616067424EF}"/>
              </a:ext>
            </a:extLst>
          </p:cNvPr>
          <p:cNvSpPr>
            <a:spLocks noGrp="1"/>
          </p:cNvSpPr>
          <p:nvPr>
            <p:ph idx="1"/>
          </p:nvPr>
        </p:nvSpPr>
        <p:spPr>
          <a:xfrm>
            <a:off x="6218273" y="2452617"/>
            <a:ext cx="3429000" cy="3410712"/>
          </a:xfrm>
        </p:spPr>
        <p:txBody>
          <a:bodyPr anchor="t">
            <a:normAutofit/>
          </a:bodyPr>
          <a:lstStyle/>
          <a:p>
            <a:endParaRPr lang="en-GB" sz="2200" dirty="0"/>
          </a:p>
          <a:p>
            <a:endParaRPr lang="en-GB" sz="2200" dirty="0"/>
          </a:p>
        </p:txBody>
      </p:sp>
      <p:sp>
        <p:nvSpPr>
          <p:cNvPr id="10" name="TextBox 9">
            <a:extLst>
              <a:ext uri="{FF2B5EF4-FFF2-40B4-BE49-F238E27FC236}">
                <a16:creationId xmlns:a16="http://schemas.microsoft.com/office/drawing/2014/main" id="{554A6BB8-83E0-CD12-1621-FCFA9C2FCA1D}"/>
              </a:ext>
            </a:extLst>
          </p:cNvPr>
          <p:cNvSpPr txBox="1"/>
          <p:nvPr/>
        </p:nvSpPr>
        <p:spPr>
          <a:xfrm>
            <a:off x="5594390" y="2592044"/>
            <a:ext cx="5398477"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No capital works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Share Sales and Repurchases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Medium Term Budget outlook 2025-2029</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4325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B9CE10B-7217-4727-A3A7-5DF664DEB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66769-4CBE-42B4-A312-84F517A9D178}"/>
              </a:ext>
            </a:extLst>
          </p:cNvPr>
          <p:cNvSpPr>
            <a:spLocks noGrp="1"/>
          </p:cNvSpPr>
          <p:nvPr>
            <p:ph type="title"/>
          </p:nvPr>
        </p:nvSpPr>
        <p:spPr>
          <a:xfrm>
            <a:off x="337497" y="679731"/>
            <a:ext cx="3124151" cy="3736540"/>
          </a:xfrm>
        </p:spPr>
        <p:txBody>
          <a:bodyPr vert="horz" lIns="91440" tIns="45720" rIns="91440" bIns="45720" rtlCol="0" anchor="b">
            <a:normAutofit/>
          </a:bodyPr>
          <a:lstStyle/>
          <a:p>
            <a:pPr algn="ctr"/>
            <a:r>
              <a:rPr lang="en-US" sz="4600" kern="1200" dirty="0">
                <a:solidFill>
                  <a:schemeClr val="tx1"/>
                </a:solidFill>
                <a:latin typeface="+mj-lt"/>
                <a:ea typeface="+mj-ea"/>
                <a:cs typeface="+mj-cs"/>
              </a:rPr>
              <a:t>Sam and Becky</a:t>
            </a:r>
          </a:p>
        </p:txBody>
      </p:sp>
      <p:grpSp>
        <p:nvGrpSpPr>
          <p:cNvPr id="19" name="Group 18">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3" name="Straight Connector 2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85462A-27A9-0142-E3DF-3D6B5BD8EC83}"/>
              </a:ext>
            </a:extLst>
          </p:cNvPr>
          <p:cNvPicPr>
            <a:picLocks noChangeAspect="1"/>
          </p:cNvPicPr>
          <p:nvPr/>
        </p:nvPicPr>
        <p:blipFill>
          <a:blip r:embed="rId2">
            <a:extLst>
              <a:ext uri="{28A0092B-C50C-407E-A947-70E740481C1C}">
                <a14:useLocalDpi xmlns:a14="http://schemas.microsoft.com/office/drawing/2010/main" val="0"/>
              </a:ext>
            </a:extLst>
          </a:blip>
          <a:srcRect l="6964" r="-1" b="-1"/>
          <a:stretch>
            <a:fillRect/>
          </a:stretch>
        </p:blipFill>
        <p:spPr>
          <a:xfrm>
            <a:off x="4125081" y="972235"/>
            <a:ext cx="3383280" cy="5047735"/>
          </a:xfrm>
          <a:prstGeom prst="rect">
            <a:avLst/>
          </a:prstGeom>
        </p:spPr>
      </p:pic>
      <p:pic>
        <p:nvPicPr>
          <p:cNvPr id="7" name="Picture 6">
            <a:extLst>
              <a:ext uri="{FF2B5EF4-FFF2-40B4-BE49-F238E27FC236}">
                <a16:creationId xmlns:a16="http://schemas.microsoft.com/office/drawing/2014/main" id="{5C35CE88-6538-49A4-F3A5-0165C400EDA8}"/>
              </a:ext>
            </a:extLst>
          </p:cNvPr>
          <p:cNvPicPr>
            <a:picLocks noChangeAspect="1"/>
          </p:cNvPicPr>
          <p:nvPr/>
        </p:nvPicPr>
        <p:blipFill>
          <a:blip r:embed="rId3">
            <a:extLst>
              <a:ext uri="{28A0092B-C50C-407E-A947-70E740481C1C}">
                <a14:useLocalDpi xmlns:a14="http://schemas.microsoft.com/office/drawing/2010/main" val="0"/>
              </a:ext>
            </a:extLst>
          </a:blip>
          <a:srcRect b="-1"/>
          <a:stretch>
            <a:fillRect/>
          </a:stretch>
        </p:blipFill>
        <p:spPr>
          <a:xfrm>
            <a:off x="7812357" y="972235"/>
            <a:ext cx="3383280" cy="5047735"/>
          </a:xfrm>
          <a:prstGeom prst="rect">
            <a:avLst/>
          </a:prstGeom>
        </p:spPr>
      </p:pic>
      <p:sp>
        <p:nvSpPr>
          <p:cNvPr id="3" name="AutoShape 2">
            <a:extLst>
              <a:ext uri="{FF2B5EF4-FFF2-40B4-BE49-F238E27FC236}">
                <a16:creationId xmlns:a16="http://schemas.microsoft.com/office/drawing/2014/main" id="{123AD98B-30AC-4EE6-B35F-CFAF8243CC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2">
            <a:extLst>
              <a:ext uri="{FF2B5EF4-FFF2-40B4-BE49-F238E27FC236}">
                <a16:creationId xmlns:a16="http://schemas.microsoft.com/office/drawing/2014/main" id="{3CF0848B-B294-B59F-8486-EEAFB22FA41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1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0C5970-F1B8-68C5-4E93-FE3ACFCE878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12933-B7DD-6E42-4347-C8BF09C02C25}"/>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kern="1200" dirty="0">
                <a:solidFill>
                  <a:schemeClr val="tx1"/>
                </a:solidFill>
                <a:latin typeface="+mj-lt"/>
                <a:ea typeface="+mj-ea"/>
                <a:cs typeface="+mj-cs"/>
              </a:rPr>
              <a:t>Restaurant</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68AA33-CC47-7C6D-2222-6B6E4C357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492" y="1095263"/>
            <a:ext cx="5536001" cy="4608721"/>
          </a:xfrm>
          <a:prstGeom prst="rect">
            <a:avLst/>
          </a:prstGeom>
        </p:spPr>
      </p:pic>
      <p:sp>
        <p:nvSpPr>
          <p:cNvPr id="3" name="AutoShape 2">
            <a:extLst>
              <a:ext uri="{FF2B5EF4-FFF2-40B4-BE49-F238E27FC236}">
                <a16:creationId xmlns:a16="http://schemas.microsoft.com/office/drawing/2014/main" id="{19A70B20-142A-E337-DB7D-E849E019F0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2">
            <a:extLst>
              <a:ext uri="{FF2B5EF4-FFF2-40B4-BE49-F238E27FC236}">
                <a16:creationId xmlns:a16="http://schemas.microsoft.com/office/drawing/2014/main" id="{1FCA7FD0-38A4-00D8-330A-1155A5FC782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6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E0AD8C-634F-4C7D-8912-975F7CB2421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A324F3-3E70-EFBB-A00B-1E27A40051CB}"/>
              </a:ext>
            </a:extLst>
          </p:cNvPr>
          <p:cNvPicPr>
            <a:picLocks noChangeAspect="1"/>
          </p:cNvPicPr>
          <p:nvPr/>
        </p:nvPicPr>
        <p:blipFill>
          <a:blip r:embed="rId2">
            <a:extLst>
              <a:ext uri="{28A0092B-C50C-407E-A947-70E740481C1C}">
                <a14:useLocalDpi xmlns:a14="http://schemas.microsoft.com/office/drawing/2010/main" val="0"/>
              </a:ext>
            </a:extLst>
          </a:blip>
          <a:srcRect r="-1" b="-1"/>
          <a:stretch>
            <a:fillRect/>
          </a:stretch>
        </p:blipFill>
        <p:spPr>
          <a:xfrm>
            <a:off x="184558" y="187900"/>
            <a:ext cx="2255462" cy="3155238"/>
          </a:xfrm>
          <a:prstGeom prst="rect">
            <a:avLst/>
          </a:prstGeom>
        </p:spPr>
      </p:pic>
      <p:pic>
        <p:nvPicPr>
          <p:cNvPr id="10" name="Picture 9">
            <a:extLst>
              <a:ext uri="{FF2B5EF4-FFF2-40B4-BE49-F238E27FC236}">
                <a16:creationId xmlns:a16="http://schemas.microsoft.com/office/drawing/2014/main" id="{C1A2E81B-C829-3F7F-E770-7033A64D8659}"/>
              </a:ext>
            </a:extLst>
          </p:cNvPr>
          <p:cNvPicPr>
            <a:picLocks noChangeAspect="1"/>
          </p:cNvPicPr>
          <p:nvPr/>
        </p:nvPicPr>
        <p:blipFill>
          <a:blip r:embed="rId3">
            <a:extLst>
              <a:ext uri="{28A0092B-C50C-407E-A947-70E740481C1C}">
                <a14:useLocalDpi xmlns:a14="http://schemas.microsoft.com/office/drawing/2010/main" val="0"/>
              </a:ext>
            </a:extLst>
          </a:blip>
          <a:srcRect r="-1" b="-1"/>
          <a:stretch>
            <a:fillRect/>
          </a:stretch>
        </p:blipFill>
        <p:spPr>
          <a:xfrm>
            <a:off x="2575696" y="187900"/>
            <a:ext cx="2255462" cy="3155238"/>
          </a:xfrm>
          <a:prstGeom prst="rect">
            <a:avLst/>
          </a:prstGeom>
        </p:spPr>
      </p:pic>
      <p:pic>
        <p:nvPicPr>
          <p:cNvPr id="7" name="Picture 6">
            <a:extLst>
              <a:ext uri="{FF2B5EF4-FFF2-40B4-BE49-F238E27FC236}">
                <a16:creationId xmlns:a16="http://schemas.microsoft.com/office/drawing/2014/main" id="{9BFD9A12-800E-B579-281E-EB16AFCD4C0A}"/>
              </a:ext>
            </a:extLst>
          </p:cNvPr>
          <p:cNvPicPr>
            <a:picLocks noChangeAspect="1"/>
          </p:cNvPicPr>
          <p:nvPr/>
        </p:nvPicPr>
        <p:blipFill>
          <a:blip r:embed="rId4">
            <a:extLst>
              <a:ext uri="{28A0092B-C50C-407E-A947-70E740481C1C}">
                <a14:useLocalDpi xmlns:a14="http://schemas.microsoft.com/office/drawing/2010/main" val="0"/>
              </a:ext>
            </a:extLst>
          </a:blip>
          <a:srcRect r="-1" b="-1"/>
          <a:stretch>
            <a:fillRect/>
          </a:stretch>
        </p:blipFill>
        <p:spPr>
          <a:xfrm>
            <a:off x="4966833" y="187900"/>
            <a:ext cx="2255462" cy="3155238"/>
          </a:xfrm>
          <a:prstGeom prst="rect">
            <a:avLst/>
          </a:prstGeom>
        </p:spPr>
      </p:pic>
      <p:pic>
        <p:nvPicPr>
          <p:cNvPr id="6" name="Picture 5">
            <a:extLst>
              <a:ext uri="{FF2B5EF4-FFF2-40B4-BE49-F238E27FC236}">
                <a16:creationId xmlns:a16="http://schemas.microsoft.com/office/drawing/2014/main" id="{E3D769C2-9ADB-0CB3-563C-72E004016D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357971" y="187900"/>
            <a:ext cx="2255462" cy="3155238"/>
          </a:xfrm>
          <a:prstGeom prst="rect">
            <a:avLst/>
          </a:prstGeom>
        </p:spPr>
      </p:pic>
      <p:pic>
        <p:nvPicPr>
          <p:cNvPr id="8" name="Picture 7">
            <a:extLst>
              <a:ext uri="{FF2B5EF4-FFF2-40B4-BE49-F238E27FC236}">
                <a16:creationId xmlns:a16="http://schemas.microsoft.com/office/drawing/2014/main" id="{711EC116-DFF9-4C08-1CB5-DA09F820BAB6}"/>
              </a:ext>
            </a:extLst>
          </p:cNvPr>
          <p:cNvPicPr>
            <a:picLocks noChangeAspect="1"/>
          </p:cNvPicPr>
          <p:nvPr/>
        </p:nvPicPr>
        <p:blipFill>
          <a:blip r:embed="rId6">
            <a:extLst>
              <a:ext uri="{28A0092B-C50C-407E-A947-70E740481C1C}">
                <a14:useLocalDpi xmlns:a14="http://schemas.microsoft.com/office/drawing/2010/main" val="0"/>
              </a:ext>
            </a:extLst>
          </a:blip>
          <a:srcRect b="-1"/>
          <a:stretch>
            <a:fillRect/>
          </a:stretch>
        </p:blipFill>
        <p:spPr>
          <a:xfrm>
            <a:off x="9749109" y="187900"/>
            <a:ext cx="2255462" cy="3155238"/>
          </a:xfrm>
          <a:prstGeom prst="rect">
            <a:avLst/>
          </a:prstGeom>
        </p:spPr>
      </p:pic>
      <p:sp>
        <p:nvSpPr>
          <p:cNvPr id="3" name="AutoShape 2">
            <a:extLst>
              <a:ext uri="{FF2B5EF4-FFF2-40B4-BE49-F238E27FC236}">
                <a16:creationId xmlns:a16="http://schemas.microsoft.com/office/drawing/2014/main" id="{BA2DD664-C588-05CB-8D92-4820B59C05D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2">
            <a:extLst>
              <a:ext uri="{FF2B5EF4-FFF2-40B4-BE49-F238E27FC236}">
                <a16:creationId xmlns:a16="http://schemas.microsoft.com/office/drawing/2014/main" id="{2BD3D357-0032-7991-FA72-BC4CC303ED6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F8FB7D0-2505-947C-0BE7-FC165F4A0394}"/>
              </a:ext>
            </a:extLst>
          </p:cNvPr>
          <p:cNvSpPr txBox="1"/>
          <p:nvPr/>
        </p:nvSpPr>
        <p:spPr>
          <a:xfrm>
            <a:off x="3496540" y="4520517"/>
            <a:ext cx="4894119" cy="769441"/>
          </a:xfrm>
          <a:prstGeom prst="rect">
            <a:avLst/>
          </a:prstGeom>
          <a:noFill/>
        </p:spPr>
        <p:txBody>
          <a:bodyPr wrap="square" rtlCol="0">
            <a:spAutoFit/>
          </a:bodyPr>
          <a:lstStyle/>
          <a:p>
            <a:pPr algn="ctr"/>
            <a:r>
              <a:rPr lang="en-US" sz="4400" dirty="0">
                <a:latin typeface="+mj-lt"/>
              </a:rPr>
              <a:t>Restaurant</a:t>
            </a:r>
            <a:endParaRPr lang="en-GB" sz="4400" dirty="0">
              <a:latin typeface="+mj-lt"/>
            </a:endParaRPr>
          </a:p>
        </p:txBody>
      </p:sp>
    </p:spTree>
    <p:extLst>
      <p:ext uri="{BB962C8B-B14F-4D97-AF65-F5344CB8AC3E}">
        <p14:creationId xmlns:p14="http://schemas.microsoft.com/office/powerpoint/2010/main" val="352749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5913BF-EBE7-E075-F8B5-54D6EE06F001}"/>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8FDF638-7094-4E6D-B770-D81CEA115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8" name="Straight Connector 2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85D979-FB4B-6FDB-02EF-657D08D8C7D5}"/>
              </a:ext>
            </a:extLst>
          </p:cNvPr>
          <p:cNvPicPr>
            <a:picLocks noChangeAspect="1"/>
          </p:cNvPicPr>
          <p:nvPr/>
        </p:nvPicPr>
        <p:blipFill>
          <a:blip r:embed="rId2">
            <a:extLst>
              <a:ext uri="{28A0092B-C50C-407E-A947-70E740481C1C}">
                <a14:useLocalDpi xmlns:a14="http://schemas.microsoft.com/office/drawing/2010/main" val="0"/>
              </a:ext>
            </a:extLst>
          </a:blip>
          <a:srcRect r="-2"/>
          <a:stretch>
            <a:fillRect/>
          </a:stretch>
        </p:blipFill>
        <p:spPr>
          <a:xfrm>
            <a:off x="4125081" y="972235"/>
            <a:ext cx="3383280" cy="2414016"/>
          </a:xfrm>
          <a:prstGeom prst="rect">
            <a:avLst/>
          </a:prstGeom>
        </p:spPr>
      </p:pic>
      <p:pic>
        <p:nvPicPr>
          <p:cNvPr id="5" name="Picture 4">
            <a:extLst>
              <a:ext uri="{FF2B5EF4-FFF2-40B4-BE49-F238E27FC236}">
                <a16:creationId xmlns:a16="http://schemas.microsoft.com/office/drawing/2014/main" id="{0A94FEAE-24F5-9944-24A3-088BA21B2542}"/>
              </a:ext>
            </a:extLst>
          </p:cNvPr>
          <p:cNvPicPr>
            <a:picLocks noChangeAspect="1"/>
          </p:cNvPicPr>
          <p:nvPr/>
        </p:nvPicPr>
        <p:blipFill>
          <a:blip r:embed="rId3">
            <a:extLst>
              <a:ext uri="{28A0092B-C50C-407E-A947-70E740481C1C}">
                <a14:useLocalDpi xmlns:a14="http://schemas.microsoft.com/office/drawing/2010/main" val="0"/>
              </a:ext>
            </a:extLst>
          </a:blip>
          <a:srcRect r="-2"/>
          <a:stretch>
            <a:fillRect/>
          </a:stretch>
        </p:blipFill>
        <p:spPr>
          <a:xfrm>
            <a:off x="4121338" y="3605954"/>
            <a:ext cx="3383280" cy="2414016"/>
          </a:xfrm>
          <a:prstGeom prst="rect">
            <a:avLst/>
          </a:prstGeom>
        </p:spPr>
      </p:pic>
      <p:pic>
        <p:nvPicPr>
          <p:cNvPr id="6" name="Picture 5">
            <a:extLst>
              <a:ext uri="{FF2B5EF4-FFF2-40B4-BE49-F238E27FC236}">
                <a16:creationId xmlns:a16="http://schemas.microsoft.com/office/drawing/2014/main" id="{04032C37-E2C2-BAFB-094E-548D8D02EF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755775" y="972235"/>
            <a:ext cx="3438144" cy="5047735"/>
          </a:xfrm>
          <a:prstGeom prst="rect">
            <a:avLst/>
          </a:prstGeom>
        </p:spPr>
      </p:pic>
      <p:sp>
        <p:nvSpPr>
          <p:cNvPr id="3" name="AutoShape 2">
            <a:extLst>
              <a:ext uri="{FF2B5EF4-FFF2-40B4-BE49-F238E27FC236}">
                <a16:creationId xmlns:a16="http://schemas.microsoft.com/office/drawing/2014/main" id="{92FD98A9-013F-D3CF-6A03-B73D7C8CEE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2">
            <a:extLst>
              <a:ext uri="{FF2B5EF4-FFF2-40B4-BE49-F238E27FC236}">
                <a16:creationId xmlns:a16="http://schemas.microsoft.com/office/drawing/2014/main" id="{A39A8AB8-B8DC-46A3-CC6C-48697334A0D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A6B27594-7D01-7C6B-4C93-485067789184}"/>
              </a:ext>
            </a:extLst>
          </p:cNvPr>
          <p:cNvSpPr>
            <a:spLocks noGrp="1"/>
          </p:cNvSpPr>
          <p:nvPr>
            <p:ph type="title"/>
          </p:nvPr>
        </p:nvSpPr>
        <p:spPr/>
        <p:txBody>
          <a:bodyPr/>
          <a:lstStyle/>
          <a:p>
            <a:endParaRPr lang="en-GB"/>
          </a:p>
        </p:txBody>
      </p:sp>
      <p:sp>
        <p:nvSpPr>
          <p:cNvPr id="10" name="TextBox 9">
            <a:extLst>
              <a:ext uri="{FF2B5EF4-FFF2-40B4-BE49-F238E27FC236}">
                <a16:creationId xmlns:a16="http://schemas.microsoft.com/office/drawing/2014/main" id="{9F38666A-B14E-C74C-DB60-4A7880CFACC3}"/>
              </a:ext>
            </a:extLst>
          </p:cNvPr>
          <p:cNvSpPr txBox="1"/>
          <p:nvPr/>
        </p:nvSpPr>
        <p:spPr>
          <a:xfrm>
            <a:off x="758536" y="3138055"/>
            <a:ext cx="2902667" cy="769441"/>
          </a:xfrm>
          <a:prstGeom prst="rect">
            <a:avLst/>
          </a:prstGeom>
          <a:noFill/>
        </p:spPr>
        <p:txBody>
          <a:bodyPr wrap="square" rtlCol="0">
            <a:spAutoFit/>
          </a:bodyPr>
          <a:lstStyle/>
          <a:p>
            <a:r>
              <a:rPr lang="en-US" sz="4400" dirty="0">
                <a:latin typeface="+mj-lt"/>
              </a:rPr>
              <a:t>Restaurant</a:t>
            </a:r>
            <a:endParaRPr lang="en-GB" sz="4400" dirty="0">
              <a:latin typeface="+mj-lt"/>
            </a:endParaRPr>
          </a:p>
        </p:txBody>
      </p:sp>
    </p:spTree>
    <p:extLst>
      <p:ext uri="{BB962C8B-B14F-4D97-AF65-F5344CB8AC3E}">
        <p14:creationId xmlns:p14="http://schemas.microsoft.com/office/powerpoint/2010/main" val="211009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103F6C4-E5CB-9138-1FA2-3CB74C7C6785}"/>
              </a:ext>
            </a:extLst>
          </p:cNvPr>
          <p:cNvPicPr>
            <a:picLocks noChangeAspect="1"/>
          </p:cNvPicPr>
          <p:nvPr/>
        </p:nvPicPr>
        <p:blipFill>
          <a:blip r:embed="rId2">
            <a:extLst>
              <a:ext uri="{28A0092B-C50C-407E-A947-70E740481C1C}">
                <a14:useLocalDpi xmlns:a14="http://schemas.microsoft.com/office/drawing/2010/main" val="0"/>
              </a:ext>
            </a:extLst>
          </a:blip>
          <a:srcRect l="6349" r="723" b="2"/>
          <a:stretch>
            <a:fillRect/>
          </a:stretch>
        </p:blipFill>
        <p:spPr>
          <a:xfrm>
            <a:off x="184559" y="178616"/>
            <a:ext cx="1818520" cy="2952482"/>
          </a:xfrm>
          <a:prstGeom prst="rect">
            <a:avLst/>
          </a:prstGeom>
        </p:spPr>
      </p:pic>
      <p:pic>
        <p:nvPicPr>
          <p:cNvPr id="23" name="Picture 22">
            <a:extLst>
              <a:ext uri="{FF2B5EF4-FFF2-40B4-BE49-F238E27FC236}">
                <a16:creationId xmlns:a16="http://schemas.microsoft.com/office/drawing/2014/main" id="{A469E920-3FE0-5BBE-B453-B1B9473852FF}"/>
              </a:ext>
            </a:extLst>
          </p:cNvPr>
          <p:cNvPicPr>
            <a:picLocks noChangeAspect="1"/>
          </p:cNvPicPr>
          <p:nvPr/>
        </p:nvPicPr>
        <p:blipFill>
          <a:blip r:embed="rId3">
            <a:extLst>
              <a:ext uri="{28A0092B-C50C-407E-A947-70E740481C1C}">
                <a14:useLocalDpi xmlns:a14="http://schemas.microsoft.com/office/drawing/2010/main" val="0"/>
              </a:ext>
            </a:extLst>
          </a:blip>
          <a:srcRect l="8116" r="6083" b="1"/>
          <a:stretch>
            <a:fillRect/>
          </a:stretch>
        </p:blipFill>
        <p:spPr>
          <a:xfrm>
            <a:off x="2186447" y="178616"/>
            <a:ext cx="1806346" cy="2952482"/>
          </a:xfrm>
          <a:prstGeom prst="rect">
            <a:avLst/>
          </a:prstGeom>
        </p:spPr>
      </p:pic>
      <p:pic>
        <p:nvPicPr>
          <p:cNvPr id="21" name="Picture 20">
            <a:extLst>
              <a:ext uri="{FF2B5EF4-FFF2-40B4-BE49-F238E27FC236}">
                <a16:creationId xmlns:a16="http://schemas.microsoft.com/office/drawing/2014/main" id="{067EE905-743F-5B1B-76FF-DC7F62875A12}"/>
              </a:ext>
            </a:extLst>
          </p:cNvPr>
          <p:cNvPicPr>
            <a:picLocks noChangeAspect="1"/>
          </p:cNvPicPr>
          <p:nvPr/>
        </p:nvPicPr>
        <p:blipFill>
          <a:blip r:embed="rId4">
            <a:extLst>
              <a:ext uri="{28A0092B-C50C-407E-A947-70E740481C1C}">
                <a14:useLocalDpi xmlns:a14="http://schemas.microsoft.com/office/drawing/2010/main" val="0"/>
              </a:ext>
            </a:extLst>
          </a:blip>
          <a:srcRect r="8446" b="-1"/>
          <a:stretch>
            <a:fillRect/>
          </a:stretch>
        </p:blipFill>
        <p:spPr>
          <a:xfrm>
            <a:off x="4185320" y="178616"/>
            <a:ext cx="1808144" cy="2952482"/>
          </a:xfrm>
          <a:prstGeom prst="rect">
            <a:avLst/>
          </a:prstGeom>
        </p:spPr>
      </p:pic>
      <p:pic>
        <p:nvPicPr>
          <p:cNvPr id="27" name="Picture 26">
            <a:extLst>
              <a:ext uri="{FF2B5EF4-FFF2-40B4-BE49-F238E27FC236}">
                <a16:creationId xmlns:a16="http://schemas.microsoft.com/office/drawing/2014/main" id="{F854EEAA-673F-9016-43CF-7784262453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186144" y="178616"/>
            <a:ext cx="1818520" cy="2952482"/>
          </a:xfrm>
          <a:prstGeom prst="rect">
            <a:avLst/>
          </a:prstGeom>
        </p:spPr>
      </p:pic>
      <p:pic>
        <p:nvPicPr>
          <p:cNvPr id="17" name="Picture 16">
            <a:extLst>
              <a:ext uri="{FF2B5EF4-FFF2-40B4-BE49-F238E27FC236}">
                <a16:creationId xmlns:a16="http://schemas.microsoft.com/office/drawing/2014/main" id="{66381B7D-E0DA-2AF0-6F42-6FE0EEF44BD0}"/>
              </a:ext>
            </a:extLst>
          </p:cNvPr>
          <p:cNvPicPr>
            <a:picLocks noChangeAspect="1"/>
          </p:cNvPicPr>
          <p:nvPr/>
        </p:nvPicPr>
        <p:blipFill>
          <a:blip r:embed="rId6">
            <a:extLst>
              <a:ext uri="{28A0092B-C50C-407E-A947-70E740481C1C}">
                <a14:useLocalDpi xmlns:a14="http://schemas.microsoft.com/office/drawing/2010/main" val="0"/>
              </a:ext>
            </a:extLst>
          </a:blip>
          <a:srcRect t="4923" b="8918"/>
          <a:stretch>
            <a:fillRect/>
          </a:stretch>
        </p:blipFill>
        <p:spPr>
          <a:xfrm>
            <a:off x="8188032" y="178616"/>
            <a:ext cx="1806346" cy="2952482"/>
          </a:xfrm>
          <a:prstGeom prst="rect">
            <a:avLst/>
          </a:prstGeom>
        </p:spPr>
      </p:pic>
      <p:pic>
        <p:nvPicPr>
          <p:cNvPr id="25" name="Picture 24">
            <a:extLst>
              <a:ext uri="{FF2B5EF4-FFF2-40B4-BE49-F238E27FC236}">
                <a16:creationId xmlns:a16="http://schemas.microsoft.com/office/drawing/2014/main" id="{05FE46E9-FB9D-7F9B-12A1-34AE4489C394}"/>
              </a:ext>
            </a:extLst>
          </p:cNvPr>
          <p:cNvPicPr>
            <a:picLocks noChangeAspect="1"/>
          </p:cNvPicPr>
          <p:nvPr/>
        </p:nvPicPr>
        <p:blipFill>
          <a:blip r:embed="rId7">
            <a:extLst>
              <a:ext uri="{28A0092B-C50C-407E-A947-70E740481C1C}">
                <a14:useLocalDpi xmlns:a14="http://schemas.microsoft.com/office/drawing/2010/main" val="0"/>
              </a:ext>
            </a:extLst>
          </a:blip>
          <a:srcRect r="13059"/>
          <a:stretch>
            <a:fillRect/>
          </a:stretch>
        </p:blipFill>
        <p:spPr>
          <a:xfrm>
            <a:off x="10186905" y="178616"/>
            <a:ext cx="1808144" cy="2952482"/>
          </a:xfrm>
          <a:prstGeom prst="rect">
            <a:avLst/>
          </a:prstGeom>
        </p:spPr>
      </p:pic>
      <p:sp>
        <p:nvSpPr>
          <p:cNvPr id="3" name="AutoShape 2">
            <a:extLst>
              <a:ext uri="{FF2B5EF4-FFF2-40B4-BE49-F238E27FC236}">
                <a16:creationId xmlns:a16="http://schemas.microsoft.com/office/drawing/2014/main" id="{123AD98B-30AC-4EE6-B35F-CFAF8243CC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2">
            <a:extLst>
              <a:ext uri="{FF2B5EF4-FFF2-40B4-BE49-F238E27FC236}">
                <a16:creationId xmlns:a16="http://schemas.microsoft.com/office/drawing/2014/main" id="{3CF0848B-B294-B59F-8486-EEAFB22FA41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7258CD5-2CBC-33E4-226D-4067F7BF8F73}"/>
              </a:ext>
            </a:extLst>
          </p:cNvPr>
          <p:cNvSpPr>
            <a:spLocks noGrp="1"/>
          </p:cNvSpPr>
          <p:nvPr>
            <p:ph type="title"/>
          </p:nvPr>
        </p:nvSpPr>
        <p:spPr/>
        <p:txBody>
          <a:bodyPr/>
          <a:lstStyle/>
          <a:p>
            <a:endParaRPr lang="en-GB"/>
          </a:p>
        </p:txBody>
      </p:sp>
      <p:sp>
        <p:nvSpPr>
          <p:cNvPr id="6" name="TextBox 5">
            <a:extLst>
              <a:ext uri="{FF2B5EF4-FFF2-40B4-BE49-F238E27FC236}">
                <a16:creationId xmlns:a16="http://schemas.microsoft.com/office/drawing/2014/main" id="{337FE785-AFF2-3B90-9002-5368F4FAC0B0}"/>
              </a:ext>
            </a:extLst>
          </p:cNvPr>
          <p:cNvSpPr txBox="1"/>
          <p:nvPr/>
        </p:nvSpPr>
        <p:spPr>
          <a:xfrm>
            <a:off x="3089620" y="4374058"/>
            <a:ext cx="5860472" cy="769441"/>
          </a:xfrm>
          <a:prstGeom prst="rect">
            <a:avLst/>
          </a:prstGeom>
          <a:noFill/>
        </p:spPr>
        <p:txBody>
          <a:bodyPr wrap="square" rtlCol="0">
            <a:spAutoFit/>
          </a:bodyPr>
          <a:lstStyle/>
          <a:p>
            <a:pPr algn="ctr"/>
            <a:r>
              <a:rPr lang="en-US" sz="4400" dirty="0">
                <a:latin typeface="+mj-lt"/>
              </a:rPr>
              <a:t>Restaurant</a:t>
            </a:r>
            <a:endParaRPr lang="en-GB" sz="4400" dirty="0">
              <a:latin typeface="+mj-lt"/>
            </a:endParaRPr>
          </a:p>
        </p:txBody>
      </p:sp>
    </p:spTree>
    <p:extLst>
      <p:ext uri="{BB962C8B-B14F-4D97-AF65-F5344CB8AC3E}">
        <p14:creationId xmlns:p14="http://schemas.microsoft.com/office/powerpoint/2010/main" val="1806543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19342</TotalTime>
  <Words>895</Words>
  <Application>Microsoft Office PowerPoint</Application>
  <PresentationFormat>Widescreen</PresentationFormat>
  <Paragraphs>253</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Exelby Green Dragon Community Pub Ltd   Annual Members’ Meeting   7.00pm 23rd April 2026</vt:lpstr>
      <vt:lpstr>Agenda Items 1-4   </vt:lpstr>
      <vt:lpstr>Agenda Item 5   Performance for the year</vt:lpstr>
      <vt:lpstr>Previous Year</vt:lpstr>
      <vt:lpstr>Sam and Becky</vt:lpstr>
      <vt:lpstr>Restaurant</vt:lpstr>
      <vt:lpstr>PowerPoint Presentation</vt:lpstr>
      <vt:lpstr>PowerPoint Presentation</vt:lpstr>
      <vt:lpstr>PowerPoint Presentation</vt:lpstr>
      <vt:lpstr>Restaurant</vt:lpstr>
      <vt:lpstr>PowerPoint Presentation</vt:lpstr>
      <vt:lpstr>Kitchen works</vt:lpstr>
      <vt:lpstr>Overall Capital Position </vt:lpstr>
      <vt:lpstr>Capital and Revenue Funds</vt:lpstr>
      <vt:lpstr>Budget Outlook</vt:lpstr>
      <vt:lpstr>Budget Outlook</vt:lpstr>
      <vt:lpstr>Shares </vt:lpstr>
      <vt:lpstr>Share Repurchase Requests</vt:lpstr>
      <vt:lpstr>Capital Works Review</vt:lpstr>
      <vt:lpstr>Business Planning</vt:lpstr>
      <vt:lpstr>Interest Payment to Shareholders</vt:lpstr>
      <vt:lpstr>Management Committee Meetings</vt:lpstr>
      <vt:lpstr>Agenda Item 6   Presentation of Accounts to  31st December 2025</vt:lpstr>
      <vt:lpstr>Annual Accounts  Year to Dec 2025</vt:lpstr>
      <vt:lpstr>Headlines Headlines</vt:lpstr>
      <vt:lpstr>Agenda Item 7  Resolution not to appoint auditors</vt:lpstr>
      <vt:lpstr>Agenda Item 8   Membership</vt:lpstr>
      <vt:lpstr>Share Repurchases and Sales</vt:lpstr>
      <vt:lpstr>Shareholders</vt:lpstr>
      <vt:lpstr>Agenda Item 9   Election of Management Committee</vt:lpstr>
      <vt:lpstr>Management Committee Directors</vt:lpstr>
      <vt:lpstr>Management Committee Directors</vt:lpstr>
      <vt:lpstr>PowerPoint Presentation</vt:lpstr>
      <vt:lpstr>Up to date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Exelby Green Dragon   Annual Members’ Meeting  14th April 2020</dc:title>
  <dc:creator>peter simpson</dc:creator>
  <cp:lastModifiedBy>Jim Haigh</cp:lastModifiedBy>
  <cp:revision>125</cp:revision>
  <cp:lastPrinted>2026-03-22T08:58:56Z</cp:lastPrinted>
  <dcterms:created xsi:type="dcterms:W3CDTF">2020-07-20T14:51:02Z</dcterms:created>
  <dcterms:modified xsi:type="dcterms:W3CDTF">2026-04-25T12:59:45Z</dcterms:modified>
</cp:coreProperties>
</file>